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3"/>
  </p:notesMasterIdLst>
  <p:sldIdLst>
    <p:sldId id="264"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 id="{D7BF1A23-9B8C-44ED-87E7-826523BFB120}">
          <p14:sldIdLst/>
        </p14:section>
        <p14:section name="2." id="{2C59F450-63B8-462B-8AFC-0D9376149FCA}">
          <p14:sldIdLst/>
        </p14:section>
        <p14:section name="3." id="{8D87E794-C898-421E-8B21-4EA837F02B4B}">
          <p14:sldIdLst>
            <p14:sldId id="264"/>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2" autoAdjust="0"/>
    <p:restoredTop sz="94660"/>
  </p:normalViewPr>
  <p:slideViewPr>
    <p:cSldViewPr snapToGrid="0" showGuides="1">
      <p:cViewPr varScale="1">
        <p:scale>
          <a:sx n="45" d="100"/>
          <a:sy n="45" d="100"/>
        </p:scale>
        <p:origin x="1228" y="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0F01C48-6BAD-4AF3-B2DD-C21B9F189114}" type="datetimeFigureOut">
              <a:rPr kumimoji="1" lang="ja-JP" altLang="en-US" smtClean="0"/>
              <a:t>2021/10/28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E6EF684-5FBD-404B-8008-8BCFDB192564}" type="slidenum">
              <a:rPr kumimoji="1" lang="ja-JP" altLang="en-US" smtClean="0"/>
              <a:t>‹#›</a:t>
            </a:fld>
            <a:endParaRPr kumimoji="1" lang="ja-JP" altLang="en-US"/>
          </a:p>
        </p:txBody>
      </p:sp>
    </p:spTree>
    <p:extLst>
      <p:ext uri="{BB962C8B-B14F-4D97-AF65-F5344CB8AC3E}">
        <p14:creationId xmlns:p14="http://schemas.microsoft.com/office/powerpoint/2010/main" val="10470833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FEB8E-7140-4A92-BCC6-45093A7AFFCD}"/>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37472DA-590A-4ED2-BE26-DBAADB177B3E}"/>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93373F-7374-40F9-8291-781054B9F91B}"/>
              </a:ext>
            </a:extLst>
          </p:cNvPr>
          <p:cNvSpPr>
            <a:spLocks noGrp="1"/>
          </p:cNvSpPr>
          <p:nvPr>
            <p:ph type="dt" sz="half" idx="10"/>
          </p:nvPr>
        </p:nvSpPr>
        <p:spPr/>
        <p:txBody>
          <a:bodyPr/>
          <a:lstStyle/>
          <a:p>
            <a:fld id="{B10A3EB5-81D1-4C52-AD3A-4C0E93DA9055}"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24247F03-CEC1-4388-A2E9-CB7251DBF7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1CA11C-264F-4E62-800B-6540208E0A11}"/>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173721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B8DE7-517C-40F1-BC95-CABE7DA4361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B526F49-2DB4-4341-909B-E5CF2184CF5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3F3413-03D9-4EB5-9234-ACD0F43AD844}"/>
              </a:ext>
            </a:extLst>
          </p:cNvPr>
          <p:cNvSpPr>
            <a:spLocks noGrp="1"/>
          </p:cNvSpPr>
          <p:nvPr>
            <p:ph type="dt" sz="half" idx="10"/>
          </p:nvPr>
        </p:nvSpPr>
        <p:spPr/>
        <p:txBody>
          <a:bodyPr/>
          <a:lstStyle/>
          <a:p>
            <a:fld id="{3F35A9A8-31BC-4946-8A84-B4C02352C1A9}"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83143CD6-3BC6-40AA-B75F-35B7171811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3967B7-4E5B-4DBD-BB9A-99012AABFD46}"/>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2131337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3781FED-83F6-4245-BAA5-FBF39305BA88}"/>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1A946D-7480-4D31-AFE6-844EA2B1FA2B}"/>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96A2DD-3EB2-4D9D-BB05-8149CB2D8AC7}"/>
              </a:ext>
            </a:extLst>
          </p:cNvPr>
          <p:cNvSpPr>
            <a:spLocks noGrp="1"/>
          </p:cNvSpPr>
          <p:nvPr>
            <p:ph type="dt" sz="half" idx="10"/>
          </p:nvPr>
        </p:nvSpPr>
        <p:spPr/>
        <p:txBody>
          <a:bodyPr/>
          <a:lstStyle/>
          <a:p>
            <a:fld id="{C4AFFA90-26BD-4C23-9F60-02EFCDA21AD1}"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1B10CE92-B2B1-462E-9161-187DB97BAC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5F44153-4FAD-448F-AA79-1E861BC6B546}"/>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2969936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4" name="図 3" descr="夜に光っている月&#10;&#10;自動的に生成された説明">
            <a:extLst>
              <a:ext uri="{FF2B5EF4-FFF2-40B4-BE49-F238E27FC236}">
                <a16:creationId xmlns:a16="http://schemas.microsoft.com/office/drawing/2014/main" id="{A74AA445-0FB3-43F5-A49D-AEC9C3E6C2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1650999" y="1490407"/>
            <a:ext cx="10160000" cy="6858000"/>
          </a:xfrm>
          <a:prstGeom prst="rect">
            <a:avLst/>
          </a:prstGeom>
        </p:spPr>
      </p:pic>
    </p:spTree>
    <p:extLst>
      <p:ext uri="{BB962C8B-B14F-4D97-AF65-F5344CB8AC3E}">
        <p14:creationId xmlns:p14="http://schemas.microsoft.com/office/powerpoint/2010/main" val="378157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pic>
        <p:nvPicPr>
          <p:cNvPr id="7" name="図 6" descr="背景パターン&#10;&#10;自動的に生成された説明">
            <a:extLst>
              <a:ext uri="{FF2B5EF4-FFF2-40B4-BE49-F238E27FC236}">
                <a16:creationId xmlns:a16="http://schemas.microsoft.com/office/drawing/2014/main" id="{3DD9E032-9D23-476F-9E50-1AFE678ED1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1651000" y="1651000"/>
            <a:ext cx="10160000" cy="6858000"/>
          </a:xfrm>
          <a:prstGeom prst="rect">
            <a:avLst/>
          </a:prstGeom>
        </p:spPr>
      </p:pic>
    </p:spTree>
    <p:extLst>
      <p:ext uri="{BB962C8B-B14F-4D97-AF65-F5344CB8AC3E}">
        <p14:creationId xmlns:p14="http://schemas.microsoft.com/office/powerpoint/2010/main" val="104874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F062B8-4AA0-46CA-BCE0-7D32DBDCAB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E69BE8-4635-4351-8078-B9C324EAE14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E93CF5-11E3-41C8-8E0A-BC09504280B4}"/>
              </a:ext>
            </a:extLst>
          </p:cNvPr>
          <p:cNvSpPr>
            <a:spLocks noGrp="1"/>
          </p:cNvSpPr>
          <p:nvPr>
            <p:ph type="dt" sz="half" idx="10"/>
          </p:nvPr>
        </p:nvSpPr>
        <p:spPr/>
        <p:txBody>
          <a:bodyPr/>
          <a:lstStyle/>
          <a:p>
            <a:fld id="{3EBC2A82-A22E-4A19-B9DD-75E21BF72F9C}"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080F0ED3-D3C0-47AF-95F9-FCE37CA877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E3DACF-48F1-469B-BEC7-AEB000D343D8}"/>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17747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921977-9E1B-4078-A555-368741FEE488}"/>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08AC6D-B9C6-4A06-92DB-64EF0153CCC6}"/>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52A8FC2-B002-49D7-9CFC-4285C4405A4B}"/>
              </a:ext>
            </a:extLst>
          </p:cNvPr>
          <p:cNvSpPr>
            <a:spLocks noGrp="1"/>
          </p:cNvSpPr>
          <p:nvPr>
            <p:ph type="dt" sz="half" idx="10"/>
          </p:nvPr>
        </p:nvSpPr>
        <p:spPr/>
        <p:txBody>
          <a:bodyPr/>
          <a:lstStyle/>
          <a:p>
            <a:fld id="{192AB081-AE06-442E-9C9C-77B9B4EEDA94}"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DBA003AA-A463-49B1-A3A6-46290C4DA3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F8E460-C945-4988-A8E4-49ACCC3D1DEB}"/>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407148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FD52C9-9C44-4D34-9B6A-CB27DB2E7B7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C6B3523-5FF5-497B-A81B-6608892B3D7E}"/>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75CF124-A5FB-4DB6-B8FB-ABB6317ADA13}"/>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AC6CBD0-B097-4B41-95F6-66A922B7021C}"/>
              </a:ext>
            </a:extLst>
          </p:cNvPr>
          <p:cNvSpPr>
            <a:spLocks noGrp="1"/>
          </p:cNvSpPr>
          <p:nvPr>
            <p:ph type="dt" sz="half" idx="10"/>
          </p:nvPr>
        </p:nvSpPr>
        <p:spPr/>
        <p:txBody>
          <a:bodyPr/>
          <a:lstStyle/>
          <a:p>
            <a:fld id="{D9B907C1-CAB1-412F-ADD5-C1C811898411}" type="datetime1">
              <a:rPr kumimoji="1" lang="ja-JP" altLang="en-US" smtClean="0"/>
              <a:t>2021/10/28</a:t>
            </a:fld>
            <a:endParaRPr kumimoji="1" lang="ja-JP" altLang="en-US"/>
          </a:p>
        </p:txBody>
      </p:sp>
      <p:sp>
        <p:nvSpPr>
          <p:cNvPr id="6" name="フッター プレースホルダー 5">
            <a:extLst>
              <a:ext uri="{FF2B5EF4-FFF2-40B4-BE49-F238E27FC236}">
                <a16:creationId xmlns:a16="http://schemas.microsoft.com/office/drawing/2014/main" id="{F277EF37-DA26-466D-85D1-947EFB1C1B2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6C447D9-7633-4D54-9E8B-10602C4BB3C4}"/>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71947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FCDA0B-0562-448F-B152-36A143BF6CBB}"/>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9B2A63-0E94-4C92-BAD7-F4855AC9CE7D}"/>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177E1C2-B171-4BA3-B344-65C8273D7C1F}"/>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EB748B4-F332-46F8-975B-7E57BC68B8DA}"/>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8A94AD4-7F6C-40E5-84F2-8888D82081A9}"/>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3CB49AE-CC48-4E05-B9AF-389C92132892}"/>
              </a:ext>
            </a:extLst>
          </p:cNvPr>
          <p:cNvSpPr>
            <a:spLocks noGrp="1"/>
          </p:cNvSpPr>
          <p:nvPr>
            <p:ph type="dt" sz="half" idx="10"/>
          </p:nvPr>
        </p:nvSpPr>
        <p:spPr/>
        <p:txBody>
          <a:bodyPr/>
          <a:lstStyle/>
          <a:p>
            <a:fld id="{6815B92B-58C5-4290-88E9-8DE07B89D7C4}" type="datetime1">
              <a:rPr kumimoji="1" lang="ja-JP" altLang="en-US" smtClean="0"/>
              <a:t>2021/10/28</a:t>
            </a:fld>
            <a:endParaRPr kumimoji="1" lang="ja-JP" altLang="en-US"/>
          </a:p>
        </p:txBody>
      </p:sp>
      <p:sp>
        <p:nvSpPr>
          <p:cNvPr id="8" name="フッター プレースホルダー 7">
            <a:extLst>
              <a:ext uri="{FF2B5EF4-FFF2-40B4-BE49-F238E27FC236}">
                <a16:creationId xmlns:a16="http://schemas.microsoft.com/office/drawing/2014/main" id="{927E18F9-188C-4FE2-B618-57ACAF2BB26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A79C9D-1C57-4D97-9A88-C5A048BC28D0}"/>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2215059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A5E0BC-234B-43FB-BB52-B8BFA998C30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AC8DDE8-AD85-476E-B3B4-1DE2F7A018D7}"/>
              </a:ext>
            </a:extLst>
          </p:cNvPr>
          <p:cNvSpPr>
            <a:spLocks noGrp="1"/>
          </p:cNvSpPr>
          <p:nvPr>
            <p:ph type="dt" sz="half" idx="10"/>
          </p:nvPr>
        </p:nvSpPr>
        <p:spPr/>
        <p:txBody>
          <a:bodyPr/>
          <a:lstStyle/>
          <a:p>
            <a:fld id="{6119EAAB-2B07-43C9-8571-838B1EB014A1}" type="datetime1">
              <a:rPr kumimoji="1" lang="ja-JP" altLang="en-US" smtClean="0"/>
              <a:t>2021/10/28</a:t>
            </a:fld>
            <a:endParaRPr kumimoji="1" lang="ja-JP" altLang="en-US"/>
          </a:p>
        </p:txBody>
      </p:sp>
      <p:sp>
        <p:nvSpPr>
          <p:cNvPr id="4" name="フッター プレースホルダー 3">
            <a:extLst>
              <a:ext uri="{FF2B5EF4-FFF2-40B4-BE49-F238E27FC236}">
                <a16:creationId xmlns:a16="http://schemas.microsoft.com/office/drawing/2014/main" id="{AF977A7B-B511-4BDC-A0FB-AEC49086402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DFA8883-E439-421F-BA71-F03A8407BB63}"/>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318401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87A0F72-20CF-4EED-A735-344B88F2BC52}"/>
              </a:ext>
            </a:extLst>
          </p:cNvPr>
          <p:cNvSpPr>
            <a:spLocks noGrp="1"/>
          </p:cNvSpPr>
          <p:nvPr>
            <p:ph type="dt" sz="half" idx="10"/>
          </p:nvPr>
        </p:nvSpPr>
        <p:spPr/>
        <p:txBody>
          <a:bodyPr/>
          <a:lstStyle/>
          <a:p>
            <a:fld id="{DFE0CD2E-53EF-4E1D-B38E-7C0EBF83FD9A}" type="datetime1">
              <a:rPr kumimoji="1" lang="ja-JP" altLang="en-US" smtClean="0"/>
              <a:t>2021/10/28</a:t>
            </a:fld>
            <a:endParaRPr kumimoji="1" lang="ja-JP" altLang="en-US"/>
          </a:p>
        </p:txBody>
      </p:sp>
      <p:sp>
        <p:nvSpPr>
          <p:cNvPr id="3" name="フッター プレースホルダー 2">
            <a:extLst>
              <a:ext uri="{FF2B5EF4-FFF2-40B4-BE49-F238E27FC236}">
                <a16:creationId xmlns:a16="http://schemas.microsoft.com/office/drawing/2014/main" id="{306C71EE-86F5-4C49-A43A-9C0FD3D6E39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03736B3-81A8-4566-8D64-EB47CE8FDB52}"/>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218525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688A51-D20D-4155-8E63-973B1A631F51}"/>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CCAE595-32CE-4765-ADB9-664273ADBD94}"/>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0818DF9-8BAB-4D43-94F8-D0A37E7EEE5B}"/>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E5AC69C-C1E6-4150-BC76-2F7FC61288F8}"/>
              </a:ext>
            </a:extLst>
          </p:cNvPr>
          <p:cNvSpPr>
            <a:spLocks noGrp="1"/>
          </p:cNvSpPr>
          <p:nvPr>
            <p:ph type="dt" sz="half" idx="10"/>
          </p:nvPr>
        </p:nvSpPr>
        <p:spPr/>
        <p:txBody>
          <a:bodyPr/>
          <a:lstStyle/>
          <a:p>
            <a:fld id="{4029C67B-EE7C-4332-B338-0215118C35CC}" type="datetime1">
              <a:rPr kumimoji="1" lang="ja-JP" altLang="en-US" smtClean="0"/>
              <a:t>2021/10/28</a:t>
            </a:fld>
            <a:endParaRPr kumimoji="1" lang="ja-JP" altLang="en-US"/>
          </a:p>
        </p:txBody>
      </p:sp>
      <p:sp>
        <p:nvSpPr>
          <p:cNvPr id="6" name="フッター プレースホルダー 5">
            <a:extLst>
              <a:ext uri="{FF2B5EF4-FFF2-40B4-BE49-F238E27FC236}">
                <a16:creationId xmlns:a16="http://schemas.microsoft.com/office/drawing/2014/main" id="{8B79EE8D-6A2A-45C8-8570-31C4146B736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7F4C20-7D68-4614-9B23-0810C58E7C20}"/>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413390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8F325F-AAF9-4CB3-8502-33F00F7121DC}"/>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835D563-1964-4105-BA94-F4D3E9BBF357}"/>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7BA5F1A5-6FF1-477F-B924-4A246605CD0E}"/>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6951798-F346-4A0D-B705-7DD7D01D9188}"/>
              </a:ext>
            </a:extLst>
          </p:cNvPr>
          <p:cNvSpPr>
            <a:spLocks noGrp="1"/>
          </p:cNvSpPr>
          <p:nvPr>
            <p:ph type="dt" sz="half" idx="10"/>
          </p:nvPr>
        </p:nvSpPr>
        <p:spPr/>
        <p:txBody>
          <a:bodyPr/>
          <a:lstStyle/>
          <a:p>
            <a:fld id="{88F6DFAF-89D8-4E58-867A-F6EF1CE71A0F}" type="datetime1">
              <a:rPr kumimoji="1" lang="ja-JP" altLang="en-US" smtClean="0"/>
              <a:t>2021/10/28</a:t>
            </a:fld>
            <a:endParaRPr kumimoji="1" lang="ja-JP" altLang="en-US"/>
          </a:p>
        </p:txBody>
      </p:sp>
      <p:sp>
        <p:nvSpPr>
          <p:cNvPr id="6" name="フッター プレースホルダー 5">
            <a:extLst>
              <a:ext uri="{FF2B5EF4-FFF2-40B4-BE49-F238E27FC236}">
                <a16:creationId xmlns:a16="http://schemas.microsoft.com/office/drawing/2014/main" id="{0107F0AB-CF63-49B9-A0D3-6FEFEAB9508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5FA86F-B816-48D5-A5FF-DCF3A74AA42F}"/>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376902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960295D-B356-4FCE-BCBF-688A2C049557}"/>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C63E45-301C-4B91-9153-174050778CB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EEC0F58-9052-42E6-A97D-B9115B8C864C}"/>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92A57890-16A9-47C1-81D6-4FB935009D93}"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B33CBBA9-DCCD-4D28-8D0C-770527299D40}"/>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7C08A25-73B6-4D53-AEB0-8B5D9904A50D}"/>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865377892"/>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Lst>
  <p:hf sldNum="0"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irc.k.u-tokyo.ac.jp/" TargetMode="External"/><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B9BF54C4-8CF3-403C-94D4-E0E345231133}"/>
              </a:ext>
            </a:extLst>
          </p:cNvPr>
          <p:cNvSpPr/>
          <p:nvPr/>
        </p:nvSpPr>
        <p:spPr>
          <a:xfrm>
            <a:off x="113887" y="3151592"/>
            <a:ext cx="6630227" cy="278168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C6B9FCD9-EBD0-4E2F-89A4-A15FDBCE09DD}"/>
              </a:ext>
            </a:extLst>
          </p:cNvPr>
          <p:cNvSpPr txBox="1"/>
          <p:nvPr/>
        </p:nvSpPr>
        <p:spPr>
          <a:xfrm>
            <a:off x="2658528" y="53947"/>
            <a:ext cx="3602160" cy="461665"/>
          </a:xfrm>
          <a:prstGeom prst="rect">
            <a:avLst/>
          </a:prstGeom>
          <a:noFill/>
        </p:spPr>
        <p:txBody>
          <a:bodyPr wrap="square" rtlCol="0">
            <a:spAutoFit/>
          </a:bodyPr>
          <a:lstStyle/>
          <a:p>
            <a:r>
              <a:rPr kumimoji="1" lang="ja-JP" altLang="en-US" sz="2400" b="1" dirty="0">
                <a:solidFill>
                  <a:srgbClr val="00B0F0"/>
                </a:solidFill>
                <a:latin typeface="Segoe UI Black" panose="020B0A02040204020203" pitchFamily="34" charset="0"/>
                <a:ea typeface="BIZ UDゴシック" panose="020B0400000000000000" pitchFamily="49" charset="-128"/>
              </a:rPr>
              <a:t>第 </a:t>
            </a:r>
            <a:r>
              <a:rPr kumimoji="1" lang="en-US" altLang="ja-JP" sz="2400" b="1" dirty="0">
                <a:solidFill>
                  <a:srgbClr val="00B0F0"/>
                </a:solidFill>
                <a:latin typeface="Segoe UI Black" panose="020B0A02040204020203" pitchFamily="34" charset="0"/>
                <a:ea typeface="BIZ UDゴシック" panose="020B0400000000000000" pitchFamily="49" charset="-128"/>
                <a:cs typeface="Segoe UI" panose="020B0502040204020203" pitchFamily="34" charset="0"/>
              </a:rPr>
              <a:t>2 </a:t>
            </a:r>
            <a:r>
              <a:rPr kumimoji="1" lang="ja-JP" altLang="en-US" sz="2400" b="1" dirty="0">
                <a:solidFill>
                  <a:srgbClr val="00B0F0"/>
                </a:solidFill>
                <a:latin typeface="Segoe UI Black" panose="020B0A02040204020203" pitchFamily="34" charset="0"/>
                <a:ea typeface="BIZ UDゴシック" panose="020B0400000000000000" pitchFamily="49" charset="-128"/>
              </a:rPr>
              <a:t>回</a:t>
            </a:r>
            <a:r>
              <a:rPr kumimoji="1" lang="ja-JP" altLang="en-US" sz="2400" b="1" dirty="0">
                <a:solidFill>
                  <a:srgbClr val="00B0F0"/>
                </a:solidFill>
                <a:latin typeface="Segoe UI Black" panose="020B0A02040204020203" pitchFamily="34" charset="0"/>
                <a:ea typeface="BIZ UDゴシック" panose="020B0400000000000000" pitchFamily="49" charset="-128"/>
                <a:cs typeface="Segoe UI" panose="020B0502040204020203" pitchFamily="34" charset="0"/>
              </a:rPr>
              <a:t> </a:t>
            </a:r>
            <a:r>
              <a:rPr kumimoji="1" lang="en-US" altLang="ja-JP" sz="2400" b="1" dirty="0">
                <a:solidFill>
                  <a:srgbClr val="00B0F0"/>
                </a:solidFill>
                <a:latin typeface="Segoe UI Black" panose="020B0A02040204020203" pitchFamily="34" charset="0"/>
                <a:ea typeface="BIZ UDゴシック" panose="020B0400000000000000" pitchFamily="49" charset="-128"/>
                <a:cs typeface="Segoe UI" panose="020B0502040204020203" pitchFamily="34" charset="0"/>
              </a:rPr>
              <a:t>MIRC</a:t>
            </a:r>
            <a:r>
              <a:rPr kumimoji="1" lang="ja-JP" altLang="en-US" sz="2400" b="1" dirty="0">
                <a:solidFill>
                  <a:srgbClr val="00B0F0"/>
                </a:solidFill>
                <a:latin typeface="Segoe UI Black" panose="020B0A02040204020203" pitchFamily="34" charset="0"/>
                <a:ea typeface="BIZ UDゴシック" panose="020B0400000000000000" pitchFamily="49" charset="-128"/>
              </a:rPr>
              <a:t>フォーラム</a:t>
            </a:r>
          </a:p>
        </p:txBody>
      </p:sp>
      <p:sp>
        <p:nvSpPr>
          <p:cNvPr id="5" name="テキスト ボックス 4">
            <a:extLst>
              <a:ext uri="{FF2B5EF4-FFF2-40B4-BE49-F238E27FC236}">
                <a16:creationId xmlns:a16="http://schemas.microsoft.com/office/drawing/2014/main" id="{EF128D6F-2E48-4932-8652-E2D4F7E662B3}"/>
              </a:ext>
            </a:extLst>
          </p:cNvPr>
          <p:cNvSpPr txBox="1"/>
          <p:nvPr/>
        </p:nvSpPr>
        <p:spPr>
          <a:xfrm>
            <a:off x="279635" y="574652"/>
            <a:ext cx="6290185" cy="1446550"/>
          </a:xfrm>
          <a:prstGeom prst="rect">
            <a:avLst/>
          </a:prstGeom>
          <a:noFill/>
        </p:spPr>
        <p:txBody>
          <a:bodyPr wrap="square" rtlCol="0">
            <a:spAutoFit/>
          </a:bodyPr>
          <a:lstStyle/>
          <a:p>
            <a:pPr algn="ctr"/>
            <a:r>
              <a:rPr lang="ja-JP" altLang="en-US" sz="4400" b="1" dirty="0">
                <a:ln w="10160">
                  <a:solidFill>
                    <a:schemeClr val="accent1"/>
                  </a:solidFill>
                  <a:prstDash val="solid"/>
                </a:ln>
                <a:solidFill>
                  <a:schemeClr val="accent4">
                    <a:lumMod val="40000"/>
                    <a:lumOff val="60000"/>
                  </a:schemeClr>
                </a:solidFill>
                <a:effectLst>
                  <a:outerShdw blurRad="38100" dist="22860" dir="5400000" algn="tl" rotWithShape="0">
                    <a:srgbClr val="000000">
                      <a:alpha val="30000"/>
                    </a:srgbClr>
                  </a:outerShdw>
                </a:effectLst>
                <a:latin typeface="BIZ UDゴシック" panose="020B0400000000000000" pitchFamily="49" charset="-128"/>
                <a:ea typeface="BIZ UDゴシック" panose="020B0400000000000000" pitchFamily="49" charset="-128"/>
              </a:rPr>
              <a:t>革新マテリアルによる</a:t>
            </a:r>
            <a:endParaRPr lang="en-US" altLang="ja-JP" sz="4400" b="1" dirty="0">
              <a:ln w="10160">
                <a:solidFill>
                  <a:schemeClr val="accent1"/>
                </a:solidFill>
                <a:prstDash val="solid"/>
              </a:ln>
              <a:solidFill>
                <a:schemeClr val="accent4">
                  <a:lumMod val="40000"/>
                  <a:lumOff val="60000"/>
                </a:schemeClr>
              </a:solidFill>
              <a:effectLst>
                <a:outerShdw blurRad="38100" dist="22860" dir="5400000" algn="tl" rotWithShape="0">
                  <a:srgbClr val="000000">
                    <a:alpha val="30000"/>
                  </a:srgbClr>
                </a:outerShdw>
              </a:effectLst>
              <a:latin typeface="BIZ UDゴシック" panose="020B0400000000000000" pitchFamily="49" charset="-128"/>
              <a:ea typeface="BIZ UDゴシック" panose="020B0400000000000000" pitchFamily="49" charset="-128"/>
            </a:endParaRPr>
          </a:p>
          <a:p>
            <a:pPr algn="ctr"/>
            <a:r>
              <a:rPr lang="ja-JP" altLang="en-US" sz="4400" b="1" dirty="0">
                <a:ln w="10160">
                  <a:solidFill>
                    <a:schemeClr val="accent1"/>
                  </a:solidFill>
                  <a:prstDash val="solid"/>
                </a:ln>
                <a:solidFill>
                  <a:schemeClr val="accent4">
                    <a:lumMod val="40000"/>
                    <a:lumOff val="60000"/>
                  </a:schemeClr>
                </a:solidFill>
                <a:effectLst>
                  <a:outerShdw blurRad="38100" dist="22860" dir="5400000" algn="tl" rotWithShape="0">
                    <a:srgbClr val="000000">
                      <a:alpha val="30000"/>
                    </a:srgbClr>
                  </a:outerShdw>
                </a:effectLst>
                <a:latin typeface="BIZ UDゴシック" panose="020B0400000000000000" pitchFamily="49" charset="-128"/>
                <a:ea typeface="BIZ UDゴシック" panose="020B0400000000000000" pitchFamily="49" charset="-128"/>
              </a:rPr>
              <a:t>イノベーションの実現</a:t>
            </a:r>
            <a:endParaRPr lang="en-US" altLang="ja-JP" sz="4400" b="1" dirty="0">
              <a:ln w="10160">
                <a:solidFill>
                  <a:schemeClr val="accent1"/>
                </a:solidFill>
                <a:prstDash val="solid"/>
              </a:ln>
              <a:solidFill>
                <a:schemeClr val="accent4">
                  <a:lumMod val="40000"/>
                  <a:lumOff val="60000"/>
                </a:schemeClr>
              </a:solidFill>
              <a:effectLst>
                <a:outerShdw blurRad="38100" dist="22860" dir="5400000" algn="tl" rotWithShape="0">
                  <a:srgbClr val="000000">
                    <a:alpha val="30000"/>
                  </a:srgbClr>
                </a:outerShdw>
              </a:effectLst>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9017778F-2361-4FEA-8C92-AFC37E673121}"/>
              </a:ext>
            </a:extLst>
          </p:cNvPr>
          <p:cNvSpPr txBox="1"/>
          <p:nvPr/>
        </p:nvSpPr>
        <p:spPr>
          <a:xfrm>
            <a:off x="109613" y="3228814"/>
            <a:ext cx="6630226" cy="2893100"/>
          </a:xfrm>
          <a:prstGeom prst="rect">
            <a:avLst/>
          </a:prstGeom>
          <a:noFill/>
        </p:spPr>
        <p:txBody>
          <a:bodyPr wrap="square" rtlCol="0">
            <a:spAutoFit/>
          </a:bodyPr>
          <a:lstStyle/>
          <a:p>
            <a:pPr algn="just"/>
            <a:r>
              <a:rPr lang="ja-JP" altLang="en-US" sz="1400" dirty="0">
                <a:latin typeface="Segoe UI" panose="020B0502040204020203" pitchFamily="34" charset="0"/>
                <a:ea typeface="BIZ UDゴシック" panose="020B0400000000000000" pitchFamily="49" charset="-128"/>
              </a:rPr>
              <a:t>　</a:t>
            </a:r>
            <a:r>
              <a:rPr lang="ja-JP" altLang="ja-JP" sz="1400" dirty="0">
                <a:latin typeface="Segoe UI" panose="020B0502040204020203" pitchFamily="34" charset="0"/>
                <a:ea typeface="BIZ UDゴシック" panose="020B0400000000000000" pitchFamily="49" charset="-128"/>
              </a:rPr>
              <a:t>この２年</a:t>
            </a:r>
            <a:r>
              <a:rPr lang="ja-JP" altLang="en-US" sz="1400" dirty="0">
                <a:latin typeface="Segoe UI" panose="020B0502040204020203" pitchFamily="34" charset="0"/>
                <a:ea typeface="BIZ UDゴシック" panose="020B0400000000000000" pitchFamily="49" charset="-128"/>
              </a:rPr>
              <a:t>、</a:t>
            </a:r>
            <a:r>
              <a:rPr lang="ja-JP" altLang="ja-JP" sz="1400" dirty="0">
                <a:latin typeface="Segoe UI" panose="020B0502040204020203" pitchFamily="34" charset="0"/>
                <a:ea typeface="BIZ UDゴシック" panose="020B0400000000000000" pitchFamily="49" charset="-128"/>
              </a:rPr>
              <a:t>私たちを取り巻く環境はコロナによって大きく変わりました。</a:t>
            </a:r>
            <a:endParaRPr lang="en-US" altLang="ja-JP" sz="1400" dirty="0">
              <a:latin typeface="Segoe UI" panose="020B0502040204020203" pitchFamily="34" charset="0"/>
              <a:ea typeface="BIZ UDゴシック" panose="020B0400000000000000" pitchFamily="49" charset="-128"/>
            </a:endParaRPr>
          </a:p>
          <a:p>
            <a:pPr algn="just"/>
            <a:r>
              <a:rPr lang="ja-JP" altLang="ja-JP" sz="1400" dirty="0">
                <a:latin typeface="Segoe UI" panose="020B0502040204020203" pitchFamily="34" charset="0"/>
                <a:ea typeface="BIZ UDゴシック" panose="020B0400000000000000" pitchFamily="49" charset="-128"/>
              </a:rPr>
              <a:t>働き方や価値観、国の政策も劇的に変化しています。この時代の変革期にあって</a:t>
            </a:r>
            <a:r>
              <a:rPr lang="ja-JP" altLang="en-US" sz="1400" dirty="0">
                <a:latin typeface="Segoe UI" panose="020B0502040204020203" pitchFamily="34" charset="0"/>
                <a:ea typeface="BIZ UDゴシック" panose="020B0400000000000000" pitchFamily="49" charset="-128"/>
              </a:rPr>
              <a:t>マテリアルの果たす</a:t>
            </a:r>
            <a:r>
              <a:rPr lang="ja-JP" altLang="ja-JP" sz="1400" dirty="0">
                <a:latin typeface="Segoe UI" panose="020B0502040204020203" pitchFamily="34" charset="0"/>
                <a:ea typeface="BIZ UDゴシック" panose="020B0400000000000000" pitchFamily="49" charset="-128"/>
              </a:rPr>
              <a:t>役割はますます重要になっています。低炭素やコロナなどの</a:t>
            </a:r>
            <a:r>
              <a:rPr lang="ja-JP" altLang="en-US" sz="1400" dirty="0">
                <a:latin typeface="Segoe UI" panose="020B0502040204020203" pitchFamily="34" charset="0"/>
                <a:ea typeface="BIZ UDゴシック" panose="020B0400000000000000" pitchFamily="49" charset="-128"/>
              </a:rPr>
              <a:t>喫緊の</a:t>
            </a:r>
            <a:r>
              <a:rPr lang="ja-JP" altLang="ja-JP" sz="1400" dirty="0">
                <a:latin typeface="Segoe UI" panose="020B0502040204020203" pitchFamily="34" charset="0"/>
                <a:ea typeface="BIZ UDゴシック" panose="020B0400000000000000" pitchFamily="49" charset="-128"/>
              </a:rPr>
              <a:t>社会課題に対して</a:t>
            </a:r>
            <a:r>
              <a:rPr lang="ja-JP" altLang="en-US" sz="1400" dirty="0">
                <a:latin typeface="Segoe UI" panose="020B0502040204020203" pitchFamily="34" charset="0"/>
                <a:ea typeface="BIZ UDゴシック" panose="020B0400000000000000" pitchFamily="49" charset="-128"/>
              </a:rPr>
              <a:t>、</a:t>
            </a:r>
            <a:r>
              <a:rPr lang="ja-JP" altLang="ja-JP" sz="1400" dirty="0">
                <a:latin typeface="Segoe UI" panose="020B0502040204020203" pitchFamily="34" charset="0"/>
                <a:ea typeface="BIZ UDゴシック" panose="020B0400000000000000" pitchFamily="49" charset="-128"/>
              </a:rPr>
              <a:t>産</a:t>
            </a:r>
            <a:r>
              <a:rPr lang="ja-JP" altLang="en-US" sz="1400" dirty="0">
                <a:latin typeface="Segoe UI" panose="020B0502040204020203" pitchFamily="34" charset="0"/>
                <a:ea typeface="BIZ UDゴシック" panose="020B0400000000000000" pitchFamily="49" charset="-128"/>
              </a:rPr>
              <a:t>・</a:t>
            </a:r>
            <a:r>
              <a:rPr lang="ja-JP" altLang="ja-JP" sz="1400" dirty="0">
                <a:latin typeface="Segoe UI" panose="020B0502040204020203" pitchFamily="34" charset="0"/>
                <a:ea typeface="BIZ UDゴシック" panose="020B0400000000000000" pitchFamily="49" charset="-128"/>
              </a:rPr>
              <a:t>学</a:t>
            </a:r>
            <a:r>
              <a:rPr lang="ja-JP" altLang="en-US" sz="1400" dirty="0">
                <a:latin typeface="Segoe UI" panose="020B0502040204020203" pitchFamily="34" charset="0"/>
                <a:ea typeface="BIZ UDゴシック" panose="020B0400000000000000" pitchFamily="49" charset="-128"/>
              </a:rPr>
              <a:t>・</a:t>
            </a:r>
            <a:r>
              <a:rPr lang="ja-JP" altLang="ja-JP" sz="1400" dirty="0">
                <a:latin typeface="Segoe UI" panose="020B0502040204020203" pitchFamily="34" charset="0"/>
                <a:ea typeface="BIZ UDゴシック" panose="020B0400000000000000" pitchFamily="49" charset="-128"/>
              </a:rPr>
              <a:t>官</a:t>
            </a:r>
            <a:r>
              <a:rPr lang="ja-JP" altLang="en-US" sz="1400" dirty="0">
                <a:latin typeface="Segoe UI" panose="020B0502040204020203" pitchFamily="34" charset="0"/>
                <a:ea typeface="BIZ UDゴシック" panose="020B0400000000000000" pitchFamily="49" charset="-128"/>
              </a:rPr>
              <a:t>・民</a:t>
            </a:r>
            <a:r>
              <a:rPr lang="ja-JP" altLang="ja-JP" sz="1400" dirty="0">
                <a:latin typeface="Segoe UI" panose="020B0502040204020203" pitchFamily="34" charset="0"/>
                <a:ea typeface="BIZ UDゴシック" panose="020B0400000000000000" pitchFamily="49" charset="-128"/>
              </a:rPr>
              <a:t>が連携して果敢に挑戦し、</a:t>
            </a:r>
            <a:r>
              <a:rPr lang="ja-JP" altLang="en-US" sz="1400" dirty="0">
                <a:latin typeface="Segoe UI" panose="020B0502040204020203" pitchFamily="34" charset="0"/>
                <a:ea typeface="BIZ UDゴシック" panose="020B0400000000000000" pitchFamily="49" charset="-128"/>
              </a:rPr>
              <a:t>持続可能な循環型社会や</a:t>
            </a:r>
            <a:r>
              <a:rPr lang="ja-JP" altLang="ja-JP" sz="1400" dirty="0">
                <a:latin typeface="Segoe UI" panose="020B0502040204020203" pitchFamily="34" charset="0"/>
                <a:ea typeface="BIZ UDゴシック" panose="020B0400000000000000" pitchFamily="49" charset="-128"/>
              </a:rPr>
              <a:t>S</a:t>
            </a:r>
            <a:r>
              <a:rPr lang="en-US" altLang="ja-JP" sz="1400" dirty="0">
                <a:latin typeface="Segoe UI" panose="020B0502040204020203" pitchFamily="34" charset="0"/>
                <a:ea typeface="BIZ UDゴシック" panose="020B0400000000000000" pitchFamily="49" charset="-128"/>
              </a:rPr>
              <a:t>DGs</a:t>
            </a:r>
            <a:r>
              <a:rPr lang="ja-JP" altLang="en-US" sz="1400" dirty="0">
                <a:latin typeface="Segoe UI" panose="020B0502040204020203" pitchFamily="34" charset="0"/>
                <a:ea typeface="BIZ UDゴシック" panose="020B0400000000000000" pitchFamily="49" charset="-128"/>
              </a:rPr>
              <a:t>を</a:t>
            </a:r>
            <a:r>
              <a:rPr lang="ja-JP" altLang="ja-JP" sz="1400" dirty="0">
                <a:latin typeface="Segoe UI" panose="020B0502040204020203" pitchFamily="34" charset="0"/>
                <a:ea typeface="BIZ UDゴシック" panose="020B0400000000000000" pitchFamily="49" charset="-128"/>
              </a:rPr>
              <a:t>実現</a:t>
            </a:r>
            <a:r>
              <a:rPr lang="ja-JP" altLang="en-US" sz="1400" dirty="0">
                <a:latin typeface="Segoe UI" panose="020B0502040204020203" pitchFamily="34" charset="0"/>
                <a:ea typeface="BIZ UDゴシック" panose="020B0400000000000000" pitchFamily="49" charset="-128"/>
              </a:rPr>
              <a:t>するために、学問分野を越えた、マテリアル研究者の結集と融合がこれまで以上に必要とされています。</a:t>
            </a:r>
          </a:p>
          <a:p>
            <a:pPr algn="just"/>
            <a:r>
              <a:rPr lang="ja-JP" altLang="en-US" sz="1400" dirty="0">
                <a:latin typeface="Segoe UI" panose="020B0502040204020203" pitchFamily="34" charset="0"/>
                <a:ea typeface="BIZ UDゴシック" panose="020B0400000000000000" pitchFamily="49" charset="-128"/>
              </a:rPr>
              <a:t>　本フォーラムでは、革新的なマテリアルを起点とするイノベーションを産学官民連携によって推進するため、我が国の各分野のマテリアルの権威の先生方にご登壇いただき、最新のマテリアル研究の開発動向や最先端の研究成果をライブ配信にてご紹介いただきます。ご多用中誠に恐縮ではございますが、皆様には是非ともご参加いただきたく、下記の登録ページより奮ってお申し込みいただけますと幸いです。</a:t>
            </a:r>
            <a:endParaRPr lang="en-US" altLang="ja-JP" sz="1400" dirty="0">
              <a:latin typeface="Segoe UI" panose="020B0502040204020203" pitchFamily="34" charset="0"/>
              <a:ea typeface="BIZ UDゴシック" panose="020B0400000000000000" pitchFamily="49" charset="-128"/>
            </a:endParaRPr>
          </a:p>
          <a:p>
            <a:pPr algn="just"/>
            <a:endParaRPr lang="en-US" altLang="ja-JP" sz="1400" dirty="0">
              <a:latin typeface="Segoe UI" panose="020B0502040204020203" pitchFamily="34" charset="0"/>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EE8F0BBC-E17C-4429-A95E-5F27FD73A2B5}"/>
              </a:ext>
            </a:extLst>
          </p:cNvPr>
          <p:cNvSpPr txBox="1"/>
          <p:nvPr/>
        </p:nvSpPr>
        <p:spPr>
          <a:xfrm>
            <a:off x="135525" y="2161870"/>
            <a:ext cx="6434295" cy="738664"/>
          </a:xfrm>
          <a:prstGeom prst="rect">
            <a:avLst/>
          </a:prstGeom>
          <a:solidFill>
            <a:schemeClr val="tx1">
              <a:alpha val="60000"/>
            </a:schemeClr>
          </a:solidFill>
        </p:spPr>
        <p:txBody>
          <a:bodyPr wrap="square" rtlCol="0">
            <a:spAutoFit/>
          </a:bodyPr>
          <a:lstStyle/>
          <a:p>
            <a:pPr algn="just"/>
            <a:r>
              <a:rPr kumimoji="1" lang="ja-JP" altLang="en-US" sz="1400" b="1" dirty="0">
                <a:solidFill>
                  <a:srgbClr val="00B0F0"/>
                </a:solidFill>
                <a:latin typeface="Segoe UI" panose="020B0502040204020203" pitchFamily="34" charset="0"/>
                <a:ea typeface="BIZ UDゴシック" panose="020B0400000000000000" pitchFamily="49" charset="-128"/>
              </a:rPr>
              <a:t>東京大学連携研究機構マテリアルイノベーション研究センター（</a:t>
            </a:r>
            <a:r>
              <a:rPr kumimoji="1" lang="en-US" altLang="ja-JP" sz="1400" b="1" dirty="0">
                <a:solidFill>
                  <a:srgbClr val="00B0F0"/>
                </a:solidFill>
                <a:latin typeface="Segoe UI" panose="020B0502040204020203" pitchFamily="34" charset="0"/>
                <a:ea typeface="BIZ UDゴシック" panose="020B0400000000000000" pitchFamily="49" charset="-128"/>
              </a:rPr>
              <a:t>MIRC</a:t>
            </a:r>
            <a:r>
              <a:rPr kumimoji="1" lang="ja-JP" altLang="en-US" sz="1400" b="1" dirty="0">
                <a:solidFill>
                  <a:srgbClr val="00B0F0"/>
                </a:solidFill>
                <a:latin typeface="Segoe UI" panose="020B0502040204020203" pitchFamily="34" charset="0"/>
                <a:ea typeface="BIZ UDゴシック" panose="020B0400000000000000" pitchFamily="49" charset="-128"/>
              </a:rPr>
              <a:t>）</a:t>
            </a:r>
            <a:r>
              <a:rPr kumimoji="1" lang="ja-JP" altLang="en-US" sz="1400" dirty="0">
                <a:solidFill>
                  <a:schemeClr val="bg1"/>
                </a:solidFill>
                <a:latin typeface="Segoe UI" panose="020B0502040204020203" pitchFamily="34" charset="0"/>
                <a:ea typeface="BIZ UDゴシック" panose="020B0400000000000000" pitchFamily="49" charset="-128"/>
              </a:rPr>
              <a:t>は、</a:t>
            </a:r>
            <a:r>
              <a:rPr kumimoji="1" lang="en-US" altLang="ja-JP" sz="1400" dirty="0">
                <a:solidFill>
                  <a:schemeClr val="bg1"/>
                </a:solidFill>
                <a:latin typeface="Segoe UI" panose="020B0502040204020203" pitchFamily="34" charset="0"/>
                <a:ea typeface="BIZ UDゴシック" panose="020B0400000000000000" pitchFamily="49" charset="-128"/>
              </a:rPr>
              <a:t>2021</a:t>
            </a:r>
            <a:r>
              <a:rPr kumimoji="1" lang="ja-JP" altLang="en-US" sz="1400" dirty="0">
                <a:solidFill>
                  <a:schemeClr val="bg1"/>
                </a:solidFill>
                <a:latin typeface="Segoe UI" panose="020B0502040204020203" pitchFamily="34" charset="0"/>
                <a:ea typeface="BIZ UDゴシック" panose="020B0400000000000000" pitchFamily="49" charset="-128"/>
              </a:rPr>
              <a:t>年</a:t>
            </a:r>
            <a:r>
              <a:rPr kumimoji="1" lang="en-US" altLang="ja-JP" sz="1400" dirty="0">
                <a:solidFill>
                  <a:schemeClr val="bg1"/>
                </a:solidFill>
                <a:latin typeface="Segoe UI" panose="020B0502040204020203" pitchFamily="34" charset="0"/>
                <a:ea typeface="BIZ UDゴシック" panose="020B0400000000000000" pitchFamily="49" charset="-128"/>
              </a:rPr>
              <a:t>11</a:t>
            </a:r>
            <a:r>
              <a:rPr kumimoji="1" lang="ja-JP" altLang="en-US" sz="1400" dirty="0">
                <a:solidFill>
                  <a:schemeClr val="bg1"/>
                </a:solidFill>
                <a:latin typeface="Segoe UI" panose="020B0502040204020203" pitchFamily="34" charset="0"/>
                <a:ea typeface="BIZ UDゴシック" panose="020B0400000000000000" pitchFamily="49" charset="-128"/>
              </a:rPr>
              <a:t>月</a:t>
            </a:r>
            <a:r>
              <a:rPr kumimoji="1" lang="en-US" altLang="ja-JP" sz="1400" dirty="0">
                <a:solidFill>
                  <a:schemeClr val="bg1"/>
                </a:solidFill>
                <a:latin typeface="Segoe UI" panose="020B0502040204020203" pitchFamily="34" charset="0"/>
                <a:ea typeface="BIZ UDゴシック" panose="020B0400000000000000" pitchFamily="49" charset="-128"/>
              </a:rPr>
              <a:t>17</a:t>
            </a:r>
            <a:r>
              <a:rPr kumimoji="1" lang="ja-JP" altLang="en-US" sz="1400" dirty="0">
                <a:solidFill>
                  <a:schemeClr val="bg1"/>
                </a:solidFill>
                <a:latin typeface="Segoe UI" panose="020B0502040204020203" pitchFamily="34" charset="0"/>
                <a:ea typeface="BIZ UDゴシック" panose="020B0400000000000000" pitchFamily="49" charset="-128"/>
              </a:rPr>
              <a:t>日（水）に第 </a:t>
            </a:r>
            <a:r>
              <a:rPr kumimoji="1" lang="en-US" altLang="ja-JP" sz="1400" dirty="0">
                <a:solidFill>
                  <a:schemeClr val="bg1"/>
                </a:solidFill>
                <a:latin typeface="Segoe UI" panose="020B0502040204020203" pitchFamily="34" charset="0"/>
                <a:ea typeface="BIZ UDゴシック" panose="020B0400000000000000" pitchFamily="49" charset="-128"/>
              </a:rPr>
              <a:t>2 </a:t>
            </a:r>
            <a:r>
              <a:rPr kumimoji="1" lang="ja-JP" altLang="en-US" sz="1400" dirty="0">
                <a:solidFill>
                  <a:schemeClr val="bg1"/>
                </a:solidFill>
                <a:latin typeface="Segoe UI" panose="020B0502040204020203" pitchFamily="34" charset="0"/>
                <a:ea typeface="BIZ UDゴシック" panose="020B0400000000000000" pitchFamily="49" charset="-128"/>
              </a:rPr>
              <a:t>回 </a:t>
            </a:r>
            <a:r>
              <a:rPr kumimoji="1" lang="en-US" altLang="ja-JP" sz="1400" dirty="0">
                <a:solidFill>
                  <a:schemeClr val="bg1"/>
                </a:solidFill>
                <a:latin typeface="Segoe UI" panose="020B0502040204020203" pitchFamily="34" charset="0"/>
                <a:ea typeface="BIZ UDゴシック" panose="020B0400000000000000" pitchFamily="49" charset="-128"/>
              </a:rPr>
              <a:t>MIRC</a:t>
            </a:r>
            <a:r>
              <a:rPr kumimoji="1" lang="ja-JP" altLang="en-US" sz="1400" dirty="0">
                <a:solidFill>
                  <a:schemeClr val="bg1"/>
                </a:solidFill>
                <a:latin typeface="Segoe UI" panose="020B0502040204020203" pitchFamily="34" charset="0"/>
                <a:ea typeface="BIZ UDゴシック" panose="020B0400000000000000" pitchFamily="49" charset="-128"/>
              </a:rPr>
              <a:t>フォーラム</a:t>
            </a:r>
            <a:endParaRPr kumimoji="1" lang="en-US" altLang="ja-JP" sz="1400" dirty="0">
              <a:solidFill>
                <a:schemeClr val="bg1"/>
              </a:solidFill>
              <a:latin typeface="Segoe UI" panose="020B0502040204020203" pitchFamily="34" charset="0"/>
              <a:ea typeface="BIZ UDゴシック" panose="020B0400000000000000" pitchFamily="49" charset="-128"/>
            </a:endParaRPr>
          </a:p>
          <a:p>
            <a:pPr algn="just"/>
            <a:r>
              <a:rPr kumimoji="1" lang="ja-JP" altLang="en-US" sz="1400" b="1" dirty="0">
                <a:solidFill>
                  <a:srgbClr val="00B0F0"/>
                </a:solidFill>
                <a:latin typeface="Segoe UI" panose="020B0502040204020203" pitchFamily="34" charset="0"/>
                <a:ea typeface="BIZ UDゴシック" panose="020B0400000000000000" pitchFamily="49" charset="-128"/>
              </a:rPr>
              <a:t>「</a:t>
            </a:r>
            <a:r>
              <a:rPr lang="ja-JP" altLang="en-US" sz="1400" b="1" dirty="0">
                <a:solidFill>
                  <a:srgbClr val="00B0F0"/>
                </a:solidFill>
                <a:latin typeface="Segoe UI" panose="020B0502040204020203" pitchFamily="34" charset="0"/>
                <a:ea typeface="BIZ UDゴシック" panose="020B0400000000000000" pitchFamily="49" charset="-128"/>
              </a:rPr>
              <a:t>革新マテリアルによるイノベーションの実現</a:t>
            </a:r>
            <a:r>
              <a:rPr kumimoji="1" lang="ja-JP" altLang="en-US" sz="1400" b="1" dirty="0">
                <a:solidFill>
                  <a:srgbClr val="00B0F0"/>
                </a:solidFill>
                <a:latin typeface="Segoe UI" panose="020B0502040204020203" pitchFamily="34" charset="0"/>
                <a:ea typeface="BIZ UDゴシック" panose="020B0400000000000000" pitchFamily="49" charset="-128"/>
              </a:rPr>
              <a:t>」</a:t>
            </a:r>
            <a:r>
              <a:rPr kumimoji="1" lang="ja-JP" altLang="en-US" sz="1400" dirty="0">
                <a:solidFill>
                  <a:schemeClr val="bg1"/>
                </a:solidFill>
                <a:latin typeface="Segoe UI" panose="020B0502040204020203" pitchFamily="34" charset="0"/>
                <a:ea typeface="BIZ UDゴシック" panose="020B0400000000000000" pitchFamily="49" charset="-128"/>
              </a:rPr>
              <a:t>を開催いたします。</a:t>
            </a:r>
            <a:endParaRPr kumimoji="1" lang="ja-JP" altLang="en-US" dirty="0">
              <a:solidFill>
                <a:schemeClr val="bg1"/>
              </a:solidFill>
              <a:latin typeface="Segoe UI" panose="020B0502040204020203" pitchFamily="34" charset="0"/>
            </a:endParaRPr>
          </a:p>
        </p:txBody>
      </p:sp>
      <p:sp>
        <p:nvSpPr>
          <p:cNvPr id="12" name="テキスト ボックス 11">
            <a:extLst>
              <a:ext uri="{FF2B5EF4-FFF2-40B4-BE49-F238E27FC236}">
                <a16:creationId xmlns:a16="http://schemas.microsoft.com/office/drawing/2014/main" id="{F65A81B3-9134-4DEE-8A24-778DA2EE0C8F}"/>
              </a:ext>
            </a:extLst>
          </p:cNvPr>
          <p:cNvSpPr txBox="1"/>
          <p:nvPr/>
        </p:nvSpPr>
        <p:spPr>
          <a:xfrm>
            <a:off x="304713" y="9614230"/>
            <a:ext cx="6358128" cy="276999"/>
          </a:xfrm>
          <a:prstGeom prst="rect">
            <a:avLst/>
          </a:prstGeom>
          <a:noFill/>
        </p:spPr>
        <p:txBody>
          <a:bodyPr wrap="square" rtlCol="0">
            <a:spAutoFit/>
          </a:bodyPr>
          <a:lstStyle/>
          <a:p>
            <a:pPr algn="ctr"/>
            <a:r>
              <a:rPr kumimoji="1" lang="ja-JP" altLang="en-US" sz="1200" b="1" dirty="0">
                <a:solidFill>
                  <a:schemeClr val="bg1"/>
                </a:solidFill>
                <a:latin typeface="Segoe UI" panose="020B0502040204020203" pitchFamily="34" charset="0"/>
                <a:ea typeface="BIZ UDゴシック" panose="020B0400000000000000" pitchFamily="49" charset="-128"/>
              </a:rPr>
              <a:t>主　催：　　東京大学連携研究機構マテリアルイノベーション研究センター（</a:t>
            </a:r>
            <a:r>
              <a:rPr kumimoji="1" lang="en-US" altLang="ja-JP" sz="1200" b="1" dirty="0">
                <a:solidFill>
                  <a:schemeClr val="bg1"/>
                </a:solidFill>
                <a:latin typeface="Segoe UI" panose="020B0502040204020203" pitchFamily="34" charset="0"/>
                <a:ea typeface="BIZ UDゴシック" panose="020B0400000000000000" pitchFamily="49" charset="-128"/>
              </a:rPr>
              <a:t>MIRC</a:t>
            </a:r>
            <a:r>
              <a:rPr kumimoji="1" lang="ja-JP" altLang="en-US" sz="1200" b="1" dirty="0">
                <a:solidFill>
                  <a:schemeClr val="bg1"/>
                </a:solidFill>
                <a:latin typeface="Segoe UI" panose="020B0502040204020203" pitchFamily="34" charset="0"/>
                <a:ea typeface="BIZ UDゴシック" panose="020B0400000000000000" pitchFamily="49" charset="-128"/>
              </a:rPr>
              <a:t>）</a:t>
            </a:r>
            <a:endParaRPr kumimoji="1" lang="ja-JP" altLang="en-US" sz="1200" b="1" dirty="0">
              <a:solidFill>
                <a:schemeClr val="bg1"/>
              </a:solidFill>
              <a:latin typeface="Segoe UI" panose="020B0502040204020203" pitchFamily="34" charset="0"/>
            </a:endParaRPr>
          </a:p>
        </p:txBody>
      </p:sp>
      <p:pic>
        <p:nvPicPr>
          <p:cNvPr id="13" name="図 12">
            <a:extLst>
              <a:ext uri="{FF2B5EF4-FFF2-40B4-BE49-F238E27FC236}">
                <a16:creationId xmlns:a16="http://schemas.microsoft.com/office/drawing/2014/main" id="{24BED787-4FC3-41BF-BDAD-371569CE5771}"/>
              </a:ext>
            </a:extLst>
          </p:cNvPr>
          <p:cNvPicPr>
            <a:picLocks noChangeAspect="1"/>
          </p:cNvPicPr>
          <p:nvPr/>
        </p:nvPicPr>
        <p:blipFill>
          <a:blip r:embed="rId2"/>
          <a:stretch>
            <a:fillRect/>
          </a:stretch>
        </p:blipFill>
        <p:spPr>
          <a:xfrm>
            <a:off x="5408454" y="7811845"/>
            <a:ext cx="1142873" cy="1142873"/>
          </a:xfrm>
          <a:prstGeom prst="rect">
            <a:avLst/>
          </a:prstGeom>
        </p:spPr>
      </p:pic>
      <p:sp>
        <p:nvSpPr>
          <p:cNvPr id="22" name="テキスト ボックス 21">
            <a:extLst>
              <a:ext uri="{FF2B5EF4-FFF2-40B4-BE49-F238E27FC236}">
                <a16:creationId xmlns:a16="http://schemas.microsoft.com/office/drawing/2014/main" id="{D032BA62-FD7D-4D62-8911-BA36D5594E34}"/>
              </a:ext>
            </a:extLst>
          </p:cNvPr>
          <p:cNvSpPr txBox="1"/>
          <p:nvPr/>
        </p:nvSpPr>
        <p:spPr>
          <a:xfrm>
            <a:off x="304713" y="115502"/>
            <a:ext cx="2246692" cy="338554"/>
          </a:xfrm>
          <a:prstGeom prst="rect">
            <a:avLst/>
          </a:prstGeom>
          <a:solidFill>
            <a:srgbClr val="002060"/>
          </a:solidFill>
        </p:spPr>
        <p:txBody>
          <a:bodyPr wrap="square" rtlCol="0">
            <a:spAutoFit/>
          </a:bodyPr>
          <a:lstStyle/>
          <a:p>
            <a:pPr algn="ctr"/>
            <a:r>
              <a:rPr kumimoji="1" lang="ja-JP" altLang="en-US" sz="1600" b="1" dirty="0">
                <a:solidFill>
                  <a:schemeClr val="bg1"/>
                </a:solidFill>
                <a:latin typeface="BIZ UDゴシック" panose="020B0400000000000000" pitchFamily="49" charset="-128"/>
                <a:ea typeface="BIZ UDゴシック" panose="020B0400000000000000" pitchFamily="49" charset="-128"/>
              </a:rPr>
              <a:t>オンラインセミナー</a:t>
            </a:r>
          </a:p>
        </p:txBody>
      </p:sp>
      <p:sp>
        <p:nvSpPr>
          <p:cNvPr id="24" name="テキスト ボックス 23">
            <a:extLst>
              <a:ext uri="{FF2B5EF4-FFF2-40B4-BE49-F238E27FC236}">
                <a16:creationId xmlns:a16="http://schemas.microsoft.com/office/drawing/2014/main" id="{43695665-46C4-4977-A49F-F699F0366356}"/>
              </a:ext>
            </a:extLst>
          </p:cNvPr>
          <p:cNvSpPr txBox="1"/>
          <p:nvPr/>
        </p:nvSpPr>
        <p:spPr>
          <a:xfrm>
            <a:off x="61093" y="2967526"/>
            <a:ext cx="838221" cy="305659"/>
          </a:xfrm>
          <a:prstGeom prst="rect">
            <a:avLst/>
          </a:prstGeom>
          <a:solidFill>
            <a:srgbClr val="00B0F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趣旨</a:t>
            </a:r>
          </a:p>
        </p:txBody>
      </p:sp>
      <p:sp>
        <p:nvSpPr>
          <p:cNvPr id="26" name="テキスト ボックス 25">
            <a:extLst>
              <a:ext uri="{FF2B5EF4-FFF2-40B4-BE49-F238E27FC236}">
                <a16:creationId xmlns:a16="http://schemas.microsoft.com/office/drawing/2014/main" id="{68373BEF-EE8E-49B5-8064-DD1FC64B211C}"/>
              </a:ext>
            </a:extLst>
          </p:cNvPr>
          <p:cNvSpPr txBox="1"/>
          <p:nvPr/>
        </p:nvSpPr>
        <p:spPr>
          <a:xfrm>
            <a:off x="1061462" y="8882837"/>
            <a:ext cx="5272283" cy="677108"/>
          </a:xfrm>
          <a:prstGeom prst="rect">
            <a:avLst/>
          </a:prstGeom>
          <a:noFill/>
        </p:spPr>
        <p:txBody>
          <a:bodyPr wrap="square">
            <a:spAutoFit/>
          </a:bodyPr>
          <a:lstStyle/>
          <a:p>
            <a:r>
              <a:rPr kumimoji="1" lang="en-US" altLang="ja-JP" sz="2000" dirty="0">
                <a:solidFill>
                  <a:schemeClr val="bg1"/>
                </a:solidFill>
                <a:latin typeface="Segoe UI "/>
                <a:ea typeface="BIZ UDゴシック" panose="020B0400000000000000" pitchFamily="49" charset="-128"/>
              </a:rPr>
              <a:t>E-mail: </a:t>
            </a:r>
            <a:r>
              <a:rPr kumimoji="1" lang="en-US" altLang="ja-JP" sz="2000" dirty="0" err="1">
                <a:solidFill>
                  <a:schemeClr val="bg1"/>
                </a:solidFill>
                <a:latin typeface="Segoe UI "/>
                <a:ea typeface="BIZ UDゴシック" panose="020B0400000000000000" pitchFamily="49" charset="-128"/>
              </a:rPr>
              <a:t>mirc_sec</a:t>
            </a:r>
            <a:r>
              <a:rPr kumimoji="1" lang="en-US" altLang="ja-JP" sz="2000" dirty="0">
                <a:solidFill>
                  <a:schemeClr val="bg1"/>
                </a:solidFill>
                <a:latin typeface="Segoe UI "/>
                <a:ea typeface="BIZ UDゴシック" panose="020B0400000000000000" pitchFamily="49" charset="-128"/>
              </a:rPr>
              <a:t>(at)edu.k.u-tokyo.ac.jp</a:t>
            </a:r>
          </a:p>
          <a:p>
            <a:r>
              <a:rPr lang="ja-JP" altLang="en-US" sz="1800" dirty="0">
                <a:solidFill>
                  <a:schemeClr val="bg1"/>
                </a:solidFill>
                <a:latin typeface="Segoe UI "/>
                <a:ea typeface="BIZ UDゴシック" panose="020B0400000000000000" pitchFamily="49" charset="-128"/>
              </a:rPr>
              <a:t>　　　　　　</a:t>
            </a:r>
            <a:r>
              <a:rPr lang="ja-JP" altLang="en-US" sz="1400" dirty="0">
                <a:solidFill>
                  <a:schemeClr val="bg1"/>
                </a:solidFill>
                <a:latin typeface="Segoe UI "/>
                <a:ea typeface="BIZ UDゴシック" panose="020B0400000000000000" pitchFamily="49" charset="-128"/>
              </a:rPr>
              <a:t>（</a:t>
            </a:r>
            <a:r>
              <a:rPr lang="en-US" altLang="ja-JP" sz="1400" dirty="0">
                <a:solidFill>
                  <a:schemeClr val="bg1"/>
                </a:solidFill>
                <a:latin typeface="Segoe UI "/>
                <a:ea typeface="BIZ UDゴシック" panose="020B0400000000000000" pitchFamily="49" charset="-128"/>
              </a:rPr>
              <a:t>(at)</a:t>
            </a:r>
            <a:r>
              <a:rPr lang="ja-JP" altLang="en-US" sz="1400" dirty="0">
                <a:solidFill>
                  <a:schemeClr val="bg1"/>
                </a:solidFill>
                <a:latin typeface="Segoe UI "/>
                <a:ea typeface="BIZ UDゴシック" panose="020B0400000000000000" pitchFamily="49" charset="-128"/>
              </a:rPr>
              <a:t>を</a:t>
            </a:r>
            <a:r>
              <a:rPr lang="en-US" altLang="ja-JP" sz="1400" dirty="0">
                <a:solidFill>
                  <a:schemeClr val="bg1"/>
                </a:solidFill>
                <a:latin typeface="Segoe UI "/>
                <a:ea typeface="BIZ UDゴシック" panose="020B0400000000000000" pitchFamily="49" charset="-128"/>
              </a:rPr>
              <a:t>@</a:t>
            </a:r>
            <a:r>
              <a:rPr lang="ja-JP" altLang="en-US" sz="1400" dirty="0">
                <a:solidFill>
                  <a:schemeClr val="bg1"/>
                </a:solidFill>
                <a:latin typeface="Segoe UI "/>
                <a:ea typeface="BIZ UDゴシック" panose="020B0400000000000000" pitchFamily="49" charset="-128"/>
              </a:rPr>
              <a:t>に変更して送信をお願いします。）</a:t>
            </a:r>
            <a:endParaRPr kumimoji="1" lang="en-US" altLang="ja-JP" sz="1800" dirty="0">
              <a:solidFill>
                <a:schemeClr val="bg1"/>
              </a:solidFill>
              <a:latin typeface="Segoe UI "/>
              <a:ea typeface="BIZ UDゴシック" panose="020B0400000000000000" pitchFamily="49" charset="-128"/>
            </a:endParaRPr>
          </a:p>
        </p:txBody>
      </p:sp>
      <p:sp>
        <p:nvSpPr>
          <p:cNvPr id="27" name="テキスト ボックス 26">
            <a:extLst>
              <a:ext uri="{FF2B5EF4-FFF2-40B4-BE49-F238E27FC236}">
                <a16:creationId xmlns:a16="http://schemas.microsoft.com/office/drawing/2014/main" id="{06017926-F03C-4A8D-BB05-A69652F8FC90}"/>
              </a:ext>
            </a:extLst>
          </p:cNvPr>
          <p:cNvSpPr txBox="1"/>
          <p:nvPr/>
        </p:nvSpPr>
        <p:spPr>
          <a:xfrm>
            <a:off x="1061462" y="5959926"/>
            <a:ext cx="6017680" cy="1077218"/>
          </a:xfrm>
          <a:prstGeom prst="rect">
            <a:avLst/>
          </a:prstGeom>
          <a:noFill/>
        </p:spPr>
        <p:txBody>
          <a:bodyPr wrap="square">
            <a:spAutoFit/>
          </a:bodyPr>
          <a:lstStyle/>
          <a:p>
            <a:r>
              <a:rPr kumimoji="1" lang="en-US" altLang="ja-JP" sz="1800" b="1" dirty="0">
                <a:solidFill>
                  <a:schemeClr val="bg1"/>
                </a:solidFill>
                <a:latin typeface="Segoe UI "/>
                <a:ea typeface="BIZ UDゴシック" panose="020B0400000000000000" pitchFamily="49" charset="-128"/>
              </a:rPr>
              <a:t>2021</a:t>
            </a:r>
            <a:r>
              <a:rPr kumimoji="1" lang="ja-JP" altLang="en-US" sz="1800" b="1" dirty="0">
                <a:solidFill>
                  <a:schemeClr val="bg1"/>
                </a:solidFill>
                <a:latin typeface="Segoe UI "/>
                <a:ea typeface="BIZ UDゴシック" panose="020B0400000000000000" pitchFamily="49" charset="-128"/>
              </a:rPr>
              <a:t>年</a:t>
            </a:r>
            <a:r>
              <a:rPr kumimoji="1" lang="en-US" altLang="ja-JP" sz="3600" b="1" dirty="0">
                <a:solidFill>
                  <a:schemeClr val="bg1"/>
                </a:solidFill>
                <a:latin typeface="Segoe UI "/>
                <a:ea typeface="BIZ UDゴシック" panose="020B0400000000000000" pitchFamily="49" charset="-128"/>
              </a:rPr>
              <a:t>11</a:t>
            </a:r>
            <a:r>
              <a:rPr kumimoji="1" lang="ja-JP" altLang="en-US" sz="2000" b="1" dirty="0">
                <a:solidFill>
                  <a:schemeClr val="bg1"/>
                </a:solidFill>
                <a:latin typeface="Segoe UI "/>
                <a:ea typeface="BIZ UDゴシック" panose="020B0400000000000000" pitchFamily="49" charset="-128"/>
              </a:rPr>
              <a:t>月</a:t>
            </a:r>
            <a:r>
              <a:rPr kumimoji="1" lang="en-US" altLang="ja-JP" sz="3600" b="1" dirty="0">
                <a:solidFill>
                  <a:schemeClr val="bg1"/>
                </a:solidFill>
                <a:latin typeface="Segoe UI "/>
                <a:ea typeface="BIZ UDゴシック" panose="020B0400000000000000" pitchFamily="49" charset="-128"/>
              </a:rPr>
              <a:t>17</a:t>
            </a:r>
            <a:r>
              <a:rPr kumimoji="1" lang="ja-JP" altLang="en-US" sz="2000" b="1" dirty="0">
                <a:solidFill>
                  <a:schemeClr val="bg1"/>
                </a:solidFill>
                <a:latin typeface="Segoe UI "/>
                <a:ea typeface="BIZ UDゴシック" panose="020B0400000000000000" pitchFamily="49" charset="-128"/>
              </a:rPr>
              <a:t>日（水） </a:t>
            </a:r>
            <a:r>
              <a:rPr kumimoji="1" lang="en-US" altLang="ja-JP" sz="2800" b="1" dirty="0">
                <a:solidFill>
                  <a:schemeClr val="bg1"/>
                </a:solidFill>
                <a:latin typeface="Segoe UI "/>
                <a:ea typeface="BIZ UDゴシック" panose="020B0400000000000000" pitchFamily="49" charset="-128"/>
              </a:rPr>
              <a:t>13:00</a:t>
            </a:r>
            <a:r>
              <a:rPr kumimoji="1" lang="ja-JP" altLang="en-US" sz="2800" b="1" dirty="0">
                <a:solidFill>
                  <a:schemeClr val="bg1"/>
                </a:solidFill>
                <a:latin typeface="Segoe UI "/>
                <a:ea typeface="BIZ UDゴシック" panose="020B0400000000000000" pitchFamily="49" charset="-128"/>
              </a:rPr>
              <a:t>～</a:t>
            </a:r>
            <a:r>
              <a:rPr kumimoji="1" lang="en-US" altLang="ja-JP" sz="2800" b="1" dirty="0">
                <a:solidFill>
                  <a:schemeClr val="bg1"/>
                </a:solidFill>
                <a:latin typeface="Segoe UI "/>
                <a:ea typeface="BIZ UDゴシック" panose="020B0400000000000000" pitchFamily="49" charset="-128"/>
              </a:rPr>
              <a:t>18:00</a:t>
            </a:r>
            <a:r>
              <a:rPr lang="en-US" altLang="ja-JP" sz="2800" b="1" dirty="0">
                <a:solidFill>
                  <a:schemeClr val="bg1"/>
                </a:solidFill>
                <a:latin typeface="Segoe UI "/>
                <a:ea typeface="BIZ UDゴシック" panose="020B0400000000000000" pitchFamily="49" charset="-128"/>
              </a:rPr>
              <a:t>		</a:t>
            </a:r>
            <a:endParaRPr kumimoji="1" lang="en-US" altLang="ja-JP" sz="1600" b="1" dirty="0">
              <a:solidFill>
                <a:schemeClr val="bg1"/>
              </a:solidFill>
              <a:latin typeface="Segoe UI "/>
              <a:ea typeface="BIZ UDゴシック" panose="020B0400000000000000" pitchFamily="49" charset="-128"/>
            </a:endParaRPr>
          </a:p>
        </p:txBody>
      </p:sp>
      <p:sp>
        <p:nvSpPr>
          <p:cNvPr id="29" name="テキスト ボックス 28">
            <a:extLst>
              <a:ext uri="{FF2B5EF4-FFF2-40B4-BE49-F238E27FC236}">
                <a16:creationId xmlns:a16="http://schemas.microsoft.com/office/drawing/2014/main" id="{5A8BD461-2D57-47C3-86FD-4797BCE45F86}"/>
              </a:ext>
            </a:extLst>
          </p:cNvPr>
          <p:cNvSpPr txBox="1"/>
          <p:nvPr/>
        </p:nvSpPr>
        <p:spPr>
          <a:xfrm>
            <a:off x="5950211" y="6460516"/>
            <a:ext cx="1126833" cy="369332"/>
          </a:xfrm>
          <a:prstGeom prst="rect">
            <a:avLst/>
          </a:prstGeom>
          <a:noFill/>
        </p:spPr>
        <p:txBody>
          <a:bodyPr wrap="square">
            <a:spAutoFit/>
          </a:bodyPr>
          <a:lstStyle/>
          <a:p>
            <a:r>
              <a:rPr kumimoji="1" lang="ja-JP" altLang="en-US" sz="1800" b="1" dirty="0">
                <a:solidFill>
                  <a:schemeClr val="bg1"/>
                </a:solidFill>
                <a:latin typeface="Segoe UI "/>
                <a:ea typeface="BIZ UDゴシック" panose="020B0400000000000000" pitchFamily="49" charset="-128"/>
              </a:rPr>
              <a:t>（予定）</a:t>
            </a:r>
            <a:endParaRPr lang="ja-JP" altLang="en-US" dirty="0">
              <a:solidFill>
                <a:schemeClr val="bg1"/>
              </a:solidFill>
            </a:endParaRPr>
          </a:p>
        </p:txBody>
      </p:sp>
      <p:sp>
        <p:nvSpPr>
          <p:cNvPr id="31" name="テキスト ボックス 30">
            <a:extLst>
              <a:ext uri="{FF2B5EF4-FFF2-40B4-BE49-F238E27FC236}">
                <a16:creationId xmlns:a16="http://schemas.microsoft.com/office/drawing/2014/main" id="{F515052B-2AA9-4C0A-9250-4F067D8DFD2A}"/>
              </a:ext>
            </a:extLst>
          </p:cNvPr>
          <p:cNvSpPr txBox="1"/>
          <p:nvPr/>
        </p:nvSpPr>
        <p:spPr>
          <a:xfrm>
            <a:off x="1061462" y="6714800"/>
            <a:ext cx="3986762" cy="461665"/>
          </a:xfrm>
          <a:prstGeom prst="rect">
            <a:avLst/>
          </a:prstGeom>
          <a:noFill/>
        </p:spPr>
        <p:txBody>
          <a:bodyPr wrap="square">
            <a:spAutoFit/>
          </a:bodyPr>
          <a:lstStyle/>
          <a:p>
            <a:r>
              <a:rPr kumimoji="1" lang="en-US" altLang="ja-JP" sz="1800" dirty="0">
                <a:solidFill>
                  <a:schemeClr val="bg1"/>
                </a:solidFill>
                <a:latin typeface="Segoe UI "/>
                <a:ea typeface="BIZ UDゴシック" panose="020B0400000000000000" pitchFamily="49" charset="-128"/>
              </a:rPr>
              <a:t>Zoom</a:t>
            </a:r>
            <a:r>
              <a:rPr kumimoji="1" lang="ja-JP" altLang="en-US" sz="1800" dirty="0">
                <a:solidFill>
                  <a:schemeClr val="bg1"/>
                </a:solidFill>
                <a:latin typeface="Segoe UI "/>
                <a:ea typeface="BIZ UDゴシック" panose="020B0400000000000000" pitchFamily="49" charset="-128"/>
              </a:rPr>
              <a:t>による</a:t>
            </a:r>
            <a:r>
              <a:rPr kumimoji="1" lang="ja-JP" altLang="en-US" sz="2400" b="1" dirty="0">
                <a:solidFill>
                  <a:srgbClr val="FF0000"/>
                </a:solidFill>
                <a:latin typeface="Segoe UI "/>
                <a:ea typeface="BIZ UDゴシック" panose="020B0400000000000000" pitchFamily="49" charset="-128"/>
              </a:rPr>
              <a:t>オンライン開催</a:t>
            </a:r>
            <a:endParaRPr kumimoji="1" lang="en-US" altLang="ja-JP" sz="1800" b="1" dirty="0">
              <a:solidFill>
                <a:srgbClr val="FF0000"/>
              </a:solidFill>
              <a:latin typeface="Segoe UI "/>
              <a:ea typeface="BIZ UDゴシック" panose="020B0400000000000000" pitchFamily="49" charset="-128"/>
            </a:endParaRPr>
          </a:p>
        </p:txBody>
      </p:sp>
      <p:sp>
        <p:nvSpPr>
          <p:cNvPr id="33" name="テキスト ボックス 32">
            <a:extLst>
              <a:ext uri="{FF2B5EF4-FFF2-40B4-BE49-F238E27FC236}">
                <a16:creationId xmlns:a16="http://schemas.microsoft.com/office/drawing/2014/main" id="{91499337-E080-4D65-85FC-D3292BC39AD0}"/>
              </a:ext>
            </a:extLst>
          </p:cNvPr>
          <p:cNvSpPr txBox="1"/>
          <p:nvPr/>
        </p:nvSpPr>
        <p:spPr>
          <a:xfrm>
            <a:off x="61091" y="7638777"/>
            <a:ext cx="951851"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申込方法</a:t>
            </a:r>
          </a:p>
        </p:txBody>
      </p:sp>
      <p:sp>
        <p:nvSpPr>
          <p:cNvPr id="35" name="テキスト ボックス 34">
            <a:extLst>
              <a:ext uri="{FF2B5EF4-FFF2-40B4-BE49-F238E27FC236}">
                <a16:creationId xmlns:a16="http://schemas.microsoft.com/office/drawing/2014/main" id="{3D00B154-80E5-4E2A-B684-FC35D07DB581}"/>
              </a:ext>
            </a:extLst>
          </p:cNvPr>
          <p:cNvSpPr txBox="1"/>
          <p:nvPr/>
        </p:nvSpPr>
        <p:spPr>
          <a:xfrm>
            <a:off x="5817845" y="6768293"/>
            <a:ext cx="885686" cy="369332"/>
          </a:xfrm>
          <a:prstGeom prst="rect">
            <a:avLst/>
          </a:prstGeom>
          <a:noFill/>
        </p:spPr>
        <p:txBody>
          <a:bodyPr wrap="square">
            <a:spAutoFit/>
          </a:bodyPr>
          <a:lstStyle/>
          <a:p>
            <a:r>
              <a:rPr kumimoji="1" lang="ja-JP" altLang="en-US" sz="1800" dirty="0">
                <a:solidFill>
                  <a:schemeClr val="bg1"/>
                </a:solidFill>
                <a:latin typeface="Segoe UI "/>
                <a:ea typeface="BIZ UDゴシック" panose="020B0400000000000000" pitchFamily="49" charset="-128"/>
              </a:rPr>
              <a:t>無料</a:t>
            </a:r>
            <a:endParaRPr kumimoji="1" lang="en-US" altLang="ja-JP" sz="1800" b="1" dirty="0">
              <a:solidFill>
                <a:schemeClr val="bg1"/>
              </a:solidFill>
              <a:latin typeface="Segoe UI "/>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9C43B30F-4758-443F-BC23-64FFEBC207B4}"/>
              </a:ext>
            </a:extLst>
          </p:cNvPr>
          <p:cNvSpPr txBox="1"/>
          <p:nvPr/>
        </p:nvSpPr>
        <p:spPr>
          <a:xfrm>
            <a:off x="4758101" y="6789321"/>
            <a:ext cx="951851"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参加費</a:t>
            </a:r>
          </a:p>
        </p:txBody>
      </p:sp>
      <p:sp>
        <p:nvSpPr>
          <p:cNvPr id="37" name="テキスト ボックス 36">
            <a:extLst>
              <a:ext uri="{FF2B5EF4-FFF2-40B4-BE49-F238E27FC236}">
                <a16:creationId xmlns:a16="http://schemas.microsoft.com/office/drawing/2014/main" id="{182A588D-152B-44A9-B938-45890D22F817}"/>
              </a:ext>
            </a:extLst>
          </p:cNvPr>
          <p:cNvSpPr txBox="1"/>
          <p:nvPr/>
        </p:nvSpPr>
        <p:spPr>
          <a:xfrm>
            <a:off x="61091" y="6829848"/>
            <a:ext cx="951851"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会場</a:t>
            </a:r>
          </a:p>
        </p:txBody>
      </p:sp>
      <p:sp>
        <p:nvSpPr>
          <p:cNvPr id="38" name="テキスト ボックス 37">
            <a:extLst>
              <a:ext uri="{FF2B5EF4-FFF2-40B4-BE49-F238E27FC236}">
                <a16:creationId xmlns:a16="http://schemas.microsoft.com/office/drawing/2014/main" id="{ABEE1B75-9443-40DA-9619-C030C172D75A}"/>
              </a:ext>
            </a:extLst>
          </p:cNvPr>
          <p:cNvSpPr txBox="1"/>
          <p:nvPr/>
        </p:nvSpPr>
        <p:spPr>
          <a:xfrm>
            <a:off x="61091" y="6204789"/>
            <a:ext cx="951850"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日時</a:t>
            </a:r>
          </a:p>
        </p:txBody>
      </p:sp>
      <p:sp>
        <p:nvSpPr>
          <p:cNvPr id="40" name="テキスト ボックス 39">
            <a:extLst>
              <a:ext uri="{FF2B5EF4-FFF2-40B4-BE49-F238E27FC236}">
                <a16:creationId xmlns:a16="http://schemas.microsoft.com/office/drawing/2014/main" id="{91960BDA-4EAF-40F4-840D-568572E7C5BC}"/>
              </a:ext>
            </a:extLst>
          </p:cNvPr>
          <p:cNvSpPr txBox="1"/>
          <p:nvPr/>
        </p:nvSpPr>
        <p:spPr>
          <a:xfrm>
            <a:off x="1061462" y="7624563"/>
            <a:ext cx="5735447" cy="646331"/>
          </a:xfrm>
          <a:prstGeom prst="rect">
            <a:avLst/>
          </a:prstGeom>
          <a:noFill/>
        </p:spPr>
        <p:txBody>
          <a:bodyPr wrap="square">
            <a:spAutoFit/>
          </a:bodyPr>
          <a:lstStyle/>
          <a:p>
            <a:r>
              <a:rPr kumimoji="1" lang="en-US" altLang="ja-JP" sz="1600" dirty="0">
                <a:solidFill>
                  <a:schemeClr val="bg1"/>
                </a:solidFill>
                <a:latin typeface="Segoe UI "/>
                <a:ea typeface="BIZ UDゴシック" panose="020B0400000000000000" pitchFamily="49" charset="-128"/>
              </a:rPr>
              <a:t>MIRC</a:t>
            </a:r>
            <a:r>
              <a:rPr kumimoji="1" lang="ja-JP" altLang="en-US" sz="1600" dirty="0">
                <a:solidFill>
                  <a:schemeClr val="bg1"/>
                </a:solidFill>
                <a:latin typeface="Segoe UI "/>
                <a:ea typeface="BIZ UDゴシック" panose="020B0400000000000000" pitchFamily="49" charset="-128"/>
              </a:rPr>
              <a:t>ホームページよりお申し込みください。</a:t>
            </a:r>
            <a:endParaRPr kumimoji="1" lang="en-US" altLang="ja-JP" sz="1600" dirty="0">
              <a:solidFill>
                <a:schemeClr val="bg1"/>
              </a:solidFill>
              <a:latin typeface="Segoe UI "/>
              <a:ea typeface="BIZ UDゴシック" panose="020B0400000000000000" pitchFamily="49" charset="-128"/>
            </a:endParaRPr>
          </a:p>
          <a:p>
            <a:r>
              <a:rPr kumimoji="1" lang="en-US" altLang="ja-JP" sz="2000" dirty="0">
                <a:solidFill>
                  <a:schemeClr val="bg1"/>
                </a:solidFill>
                <a:latin typeface="Segoe UI "/>
                <a:ea typeface="BIZ UDゴシック" panose="020B0400000000000000" pitchFamily="49" charset="-128"/>
                <a:hlinkClick r:id="rId3">
                  <a:extLst>
                    <a:ext uri="{A12FA001-AC4F-418D-AE19-62706E023703}">
                      <ahyp:hlinkClr xmlns:ahyp="http://schemas.microsoft.com/office/drawing/2018/hyperlinkcolor" val="tx"/>
                    </a:ext>
                  </a:extLst>
                </a:hlinkClick>
              </a:rPr>
              <a:t>http://mirc.k.u-tokyo.ac.jp/</a:t>
            </a:r>
            <a:endParaRPr kumimoji="1" lang="en-US" altLang="ja-JP" sz="2000" dirty="0">
              <a:solidFill>
                <a:schemeClr val="bg1"/>
              </a:solidFill>
              <a:latin typeface="Segoe UI "/>
              <a:ea typeface="BIZ UDゴシック" panose="020B0400000000000000" pitchFamily="49" charset="-128"/>
            </a:endParaRPr>
          </a:p>
        </p:txBody>
      </p:sp>
      <p:sp>
        <p:nvSpPr>
          <p:cNvPr id="41" name="テキスト ボックス 40">
            <a:extLst>
              <a:ext uri="{FF2B5EF4-FFF2-40B4-BE49-F238E27FC236}">
                <a16:creationId xmlns:a16="http://schemas.microsoft.com/office/drawing/2014/main" id="{A2E520CB-373B-423F-978D-2432ED57C994}"/>
              </a:ext>
            </a:extLst>
          </p:cNvPr>
          <p:cNvSpPr txBox="1"/>
          <p:nvPr/>
        </p:nvSpPr>
        <p:spPr>
          <a:xfrm>
            <a:off x="47741" y="8385210"/>
            <a:ext cx="951851"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申込期限</a:t>
            </a:r>
          </a:p>
        </p:txBody>
      </p:sp>
      <p:sp>
        <p:nvSpPr>
          <p:cNvPr id="42" name="テキスト ボックス 41">
            <a:extLst>
              <a:ext uri="{FF2B5EF4-FFF2-40B4-BE49-F238E27FC236}">
                <a16:creationId xmlns:a16="http://schemas.microsoft.com/office/drawing/2014/main" id="{8EFEEF94-7817-405F-A2FF-ACB3DC7ADEDD}"/>
              </a:ext>
            </a:extLst>
          </p:cNvPr>
          <p:cNvSpPr txBox="1"/>
          <p:nvPr/>
        </p:nvSpPr>
        <p:spPr>
          <a:xfrm>
            <a:off x="5140044" y="7491359"/>
            <a:ext cx="1772394" cy="307777"/>
          </a:xfrm>
          <a:prstGeom prst="rect">
            <a:avLst/>
          </a:prstGeom>
          <a:noFill/>
        </p:spPr>
        <p:txBody>
          <a:bodyPr wrap="square">
            <a:spAutoFit/>
          </a:bodyPr>
          <a:lstStyle/>
          <a:p>
            <a:r>
              <a:rPr lang="ja-JP" altLang="en-US" sz="1400" dirty="0">
                <a:solidFill>
                  <a:schemeClr val="bg1"/>
                </a:solidFill>
                <a:latin typeface="Segoe UI "/>
                <a:ea typeface="BIZ UDゴシック" panose="020B0400000000000000" pitchFamily="49" charset="-128"/>
              </a:rPr>
              <a:t>▼</a:t>
            </a:r>
            <a:r>
              <a:rPr lang="en-US" altLang="ja-JP" sz="1400" dirty="0">
                <a:solidFill>
                  <a:schemeClr val="bg1"/>
                </a:solidFill>
                <a:latin typeface="Segoe UI "/>
                <a:ea typeface="BIZ UDゴシック" panose="020B0400000000000000" pitchFamily="49" charset="-128"/>
              </a:rPr>
              <a:t>QR</a:t>
            </a:r>
            <a:r>
              <a:rPr lang="ja-JP" altLang="en-US" sz="1400" dirty="0">
                <a:solidFill>
                  <a:schemeClr val="bg1"/>
                </a:solidFill>
                <a:latin typeface="Segoe UI "/>
                <a:ea typeface="BIZ UDゴシック" panose="020B0400000000000000" pitchFamily="49" charset="-128"/>
              </a:rPr>
              <a:t>コード</a:t>
            </a:r>
            <a:r>
              <a:rPr lang="ja-JP" altLang="en-US" sz="1100" dirty="0">
                <a:solidFill>
                  <a:schemeClr val="bg1"/>
                </a:solidFill>
                <a:latin typeface="Segoe UI "/>
                <a:ea typeface="BIZ UDゴシック" panose="020B0400000000000000" pitchFamily="49" charset="-128"/>
              </a:rPr>
              <a:t>はこちら</a:t>
            </a:r>
            <a:endParaRPr kumimoji="1" lang="en-US" altLang="ja-JP" sz="1400" dirty="0">
              <a:solidFill>
                <a:schemeClr val="bg1"/>
              </a:solidFill>
              <a:latin typeface="Segoe UI "/>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A6B3579A-3D05-4728-A303-11CEC5E3DAC0}"/>
              </a:ext>
            </a:extLst>
          </p:cNvPr>
          <p:cNvSpPr txBox="1"/>
          <p:nvPr/>
        </p:nvSpPr>
        <p:spPr>
          <a:xfrm>
            <a:off x="1061462" y="8338779"/>
            <a:ext cx="3645548" cy="400110"/>
          </a:xfrm>
          <a:prstGeom prst="rect">
            <a:avLst/>
          </a:prstGeom>
          <a:noFill/>
        </p:spPr>
        <p:txBody>
          <a:bodyPr wrap="square">
            <a:spAutoFit/>
          </a:bodyPr>
          <a:lstStyle/>
          <a:p>
            <a:r>
              <a:rPr kumimoji="1" lang="en-US" altLang="ja-JP" sz="1600" dirty="0">
                <a:solidFill>
                  <a:schemeClr val="bg1"/>
                </a:solidFill>
                <a:latin typeface="Segoe UI "/>
                <a:ea typeface="BIZ UDゴシック" panose="020B0400000000000000" pitchFamily="49" charset="-128"/>
              </a:rPr>
              <a:t>2021</a:t>
            </a:r>
            <a:r>
              <a:rPr kumimoji="1" lang="ja-JP" altLang="en-US" sz="1600" dirty="0">
                <a:solidFill>
                  <a:schemeClr val="bg1"/>
                </a:solidFill>
                <a:latin typeface="Segoe UI "/>
                <a:ea typeface="BIZ UDゴシック" panose="020B0400000000000000" pitchFamily="49" charset="-128"/>
              </a:rPr>
              <a:t>年</a:t>
            </a:r>
            <a:r>
              <a:rPr kumimoji="1" lang="en-US" altLang="ja-JP" sz="2000" b="1" dirty="0">
                <a:solidFill>
                  <a:schemeClr val="bg1"/>
                </a:solidFill>
                <a:latin typeface="Segoe UI "/>
                <a:ea typeface="BIZ UDゴシック" panose="020B0400000000000000" pitchFamily="49" charset="-128"/>
              </a:rPr>
              <a:t>11</a:t>
            </a:r>
            <a:r>
              <a:rPr kumimoji="1" lang="ja-JP" altLang="en-US" sz="1600" b="1" dirty="0">
                <a:solidFill>
                  <a:schemeClr val="bg1"/>
                </a:solidFill>
                <a:latin typeface="Segoe UI "/>
                <a:ea typeface="BIZ UDゴシック" panose="020B0400000000000000" pitchFamily="49" charset="-128"/>
              </a:rPr>
              <a:t>月</a:t>
            </a:r>
            <a:r>
              <a:rPr kumimoji="1" lang="en-US" altLang="ja-JP" sz="2000" b="1" dirty="0">
                <a:solidFill>
                  <a:schemeClr val="bg1"/>
                </a:solidFill>
                <a:latin typeface="Segoe UI "/>
                <a:ea typeface="BIZ UDゴシック" panose="020B0400000000000000" pitchFamily="49" charset="-128"/>
              </a:rPr>
              <a:t>16</a:t>
            </a:r>
            <a:r>
              <a:rPr kumimoji="1" lang="ja-JP" altLang="en-US" sz="1600" b="1" dirty="0">
                <a:solidFill>
                  <a:schemeClr val="bg1"/>
                </a:solidFill>
                <a:latin typeface="Segoe UI "/>
                <a:ea typeface="BIZ UDゴシック" panose="020B0400000000000000" pitchFamily="49" charset="-128"/>
              </a:rPr>
              <a:t>日</a:t>
            </a:r>
            <a:r>
              <a:rPr kumimoji="1" lang="ja-JP" altLang="en-US" sz="1600" dirty="0">
                <a:solidFill>
                  <a:schemeClr val="bg1"/>
                </a:solidFill>
                <a:latin typeface="Segoe UI "/>
                <a:ea typeface="BIZ UDゴシック" panose="020B0400000000000000" pitchFamily="49" charset="-128"/>
              </a:rPr>
              <a:t>（火）</a:t>
            </a:r>
            <a:r>
              <a:rPr kumimoji="1" lang="en-US" altLang="ja-JP" sz="2000" b="1" dirty="0">
                <a:solidFill>
                  <a:schemeClr val="bg1"/>
                </a:solidFill>
                <a:latin typeface="Segoe UI "/>
                <a:ea typeface="BIZ UDゴシック" panose="020B0400000000000000" pitchFamily="49" charset="-128"/>
              </a:rPr>
              <a:t>15:00</a:t>
            </a:r>
            <a:r>
              <a:rPr kumimoji="1" lang="ja-JP" altLang="en-US" sz="1600" dirty="0">
                <a:solidFill>
                  <a:schemeClr val="bg1"/>
                </a:solidFill>
                <a:latin typeface="Segoe UI "/>
                <a:ea typeface="BIZ UDゴシック" panose="020B0400000000000000" pitchFamily="49" charset="-128"/>
              </a:rPr>
              <a:t>まで</a:t>
            </a:r>
            <a:endParaRPr kumimoji="1" lang="en-US" altLang="ja-JP" sz="1600" dirty="0">
              <a:solidFill>
                <a:schemeClr val="bg1"/>
              </a:solidFill>
              <a:latin typeface="Segoe UI "/>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E31B3CBD-DF20-4087-9FD0-896B8563FC3B}"/>
              </a:ext>
            </a:extLst>
          </p:cNvPr>
          <p:cNvSpPr txBox="1"/>
          <p:nvPr/>
        </p:nvSpPr>
        <p:spPr>
          <a:xfrm>
            <a:off x="51682" y="8948247"/>
            <a:ext cx="951851" cy="307777"/>
          </a:xfrm>
          <a:prstGeom prst="rect">
            <a:avLst/>
          </a:prstGeom>
          <a:solidFill>
            <a:srgbClr val="002060"/>
          </a:solidFill>
        </p:spPr>
        <p:txBody>
          <a:bodyPr wrap="square" rtlCol="0">
            <a:spAutoFit/>
          </a:bodyPr>
          <a:lstStyle/>
          <a:p>
            <a:pPr algn="ctr"/>
            <a:r>
              <a:rPr lang="ja-JP" altLang="en-US" sz="1400" dirty="0">
                <a:solidFill>
                  <a:schemeClr val="bg1"/>
                </a:solidFill>
                <a:latin typeface="BIZ UDゴシック" panose="020B0400000000000000" pitchFamily="49" charset="-128"/>
                <a:ea typeface="BIZ UDゴシック" panose="020B0400000000000000" pitchFamily="49" charset="-128"/>
              </a:rPr>
              <a:t>問合せ先</a:t>
            </a:r>
            <a:endParaRPr kumimoji="1" lang="ja-JP" altLang="en-US" sz="1400" dirty="0">
              <a:solidFill>
                <a:schemeClr val="bg1"/>
              </a:solidFill>
              <a:latin typeface="BIZ UDゴシック" panose="020B0400000000000000" pitchFamily="49" charset="-128"/>
              <a:ea typeface="BIZ UDゴシック" panose="020B0400000000000000" pitchFamily="49" charset="-128"/>
            </a:endParaRPr>
          </a:p>
        </p:txBody>
      </p:sp>
      <p:cxnSp>
        <p:nvCxnSpPr>
          <p:cNvPr id="47" name="直線コネクタ 46">
            <a:extLst>
              <a:ext uri="{FF2B5EF4-FFF2-40B4-BE49-F238E27FC236}">
                <a16:creationId xmlns:a16="http://schemas.microsoft.com/office/drawing/2014/main" id="{B4F13ECF-B0D4-46B9-ABA1-316C9468CEB6}"/>
              </a:ext>
            </a:extLst>
          </p:cNvPr>
          <p:cNvCxnSpPr>
            <a:cxnSpLocks/>
          </p:cNvCxnSpPr>
          <p:nvPr/>
        </p:nvCxnSpPr>
        <p:spPr>
          <a:xfrm>
            <a:off x="12345" y="7491359"/>
            <a:ext cx="6833311"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74E2738F-96DF-4F90-8A63-3E2E3617F514}"/>
              </a:ext>
            </a:extLst>
          </p:cNvPr>
          <p:cNvSpPr txBox="1"/>
          <p:nvPr/>
        </p:nvSpPr>
        <p:spPr>
          <a:xfrm>
            <a:off x="1980126" y="7172152"/>
            <a:ext cx="3986762" cy="276999"/>
          </a:xfrm>
          <a:prstGeom prst="rect">
            <a:avLst/>
          </a:prstGeom>
          <a:noFill/>
        </p:spPr>
        <p:txBody>
          <a:bodyPr wrap="square">
            <a:spAutoFit/>
          </a:bodyPr>
          <a:lstStyle/>
          <a:p>
            <a:r>
              <a:rPr lang="en-US" altLang="ja-JP" sz="1200" dirty="0">
                <a:solidFill>
                  <a:schemeClr val="bg1"/>
                </a:solidFill>
                <a:latin typeface="Segoe UI "/>
                <a:ea typeface="BIZ UDゴシック" panose="020B0400000000000000" pitchFamily="49" charset="-128"/>
              </a:rPr>
              <a:t>※</a:t>
            </a:r>
            <a:r>
              <a:rPr lang="ja-JP" altLang="en-US" sz="1200" dirty="0">
                <a:solidFill>
                  <a:schemeClr val="bg1"/>
                </a:solidFill>
                <a:latin typeface="Segoe UI "/>
                <a:ea typeface="BIZ UDゴシック" panose="020B0400000000000000" pitchFamily="49" charset="-128"/>
              </a:rPr>
              <a:t>回線の都合上、先着</a:t>
            </a:r>
            <a:r>
              <a:rPr lang="en-US" altLang="ja-JP" sz="1200" dirty="0">
                <a:solidFill>
                  <a:schemeClr val="bg1"/>
                </a:solidFill>
                <a:latin typeface="Segoe UI "/>
                <a:ea typeface="BIZ UDゴシック" panose="020B0400000000000000" pitchFamily="49" charset="-128"/>
              </a:rPr>
              <a:t>250</a:t>
            </a:r>
            <a:r>
              <a:rPr lang="ja-JP" altLang="en-US" sz="1200" dirty="0">
                <a:solidFill>
                  <a:schemeClr val="bg1"/>
                </a:solidFill>
                <a:latin typeface="Segoe UI "/>
                <a:ea typeface="BIZ UDゴシック" panose="020B0400000000000000" pitchFamily="49" charset="-128"/>
              </a:rPr>
              <a:t>名までとさせていただきます</a:t>
            </a:r>
            <a:endParaRPr kumimoji="1" lang="en-US" altLang="ja-JP" sz="1600" dirty="0">
              <a:solidFill>
                <a:schemeClr val="bg1"/>
              </a:solidFill>
              <a:latin typeface="Segoe UI "/>
              <a:ea typeface="BIZ UDゴシック" panose="020B0400000000000000" pitchFamily="49" charset="-128"/>
            </a:endParaRPr>
          </a:p>
        </p:txBody>
      </p:sp>
    </p:spTree>
    <p:extLst>
      <p:ext uri="{BB962C8B-B14F-4D97-AF65-F5344CB8AC3E}">
        <p14:creationId xmlns:p14="http://schemas.microsoft.com/office/powerpoint/2010/main" val="6974543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3380</TotalTime>
  <Words>372</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UDゴシック</vt:lpstr>
      <vt:lpstr>Segoe UI </vt:lpstr>
      <vt:lpstr>游ゴシック</vt:lpstr>
      <vt:lpstr>游ゴシック Light</vt:lpstr>
      <vt:lpstr>Arial</vt:lpstr>
      <vt:lpstr>Segoe UI</vt:lpstr>
      <vt:lpstr>Segoe UI Black</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石澤　剛</dc:creator>
  <cp:lastModifiedBy>石澤　剛</cp:lastModifiedBy>
  <cp:revision>80</cp:revision>
  <cp:lastPrinted>2021-09-14T07:01:16Z</cp:lastPrinted>
  <dcterms:created xsi:type="dcterms:W3CDTF">2021-07-14T02:21:35Z</dcterms:created>
  <dcterms:modified xsi:type="dcterms:W3CDTF">2021-10-28T05:33:44Z</dcterms:modified>
</cp:coreProperties>
</file>