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4"/>
  </p:notesMasterIdLst>
  <p:sldIdLst>
    <p:sldId id="264" r:id="rId2"/>
    <p:sldId id="265"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 id="{D7BF1A23-9B8C-44ED-87E7-826523BFB120}">
          <p14:sldIdLst/>
        </p14:section>
        <p14:section name="2." id="{2C59F450-63B8-462B-8AFC-0D9376149FCA}">
          <p14:sldIdLst/>
        </p14:section>
        <p14:section name="3." id="{8D87E794-C898-421E-8B21-4EA837F02B4B}">
          <p14:sldIdLst>
            <p14:sldId id="264"/>
            <p14:sldId id="265"/>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showGuides="1">
      <p:cViewPr varScale="1">
        <p:scale>
          <a:sx n="45" d="100"/>
          <a:sy n="45" d="100"/>
        </p:scale>
        <p:origin x="2172" y="5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0F01C48-6BAD-4AF3-B2DD-C21B9F189114}" type="datetimeFigureOut">
              <a:rPr kumimoji="1" lang="ja-JP" altLang="en-US" smtClean="0"/>
              <a:t>2021/10/28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E6EF684-5FBD-404B-8008-8BCFDB192564}" type="slidenum">
              <a:rPr kumimoji="1" lang="ja-JP" altLang="en-US" smtClean="0"/>
              <a:t>‹#›</a:t>
            </a:fld>
            <a:endParaRPr kumimoji="1" lang="ja-JP" altLang="en-US"/>
          </a:p>
        </p:txBody>
      </p:sp>
    </p:spTree>
    <p:extLst>
      <p:ext uri="{BB962C8B-B14F-4D97-AF65-F5344CB8AC3E}">
        <p14:creationId xmlns:p14="http://schemas.microsoft.com/office/powerpoint/2010/main" val="10470833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FEB8E-7140-4A92-BCC6-45093A7AFFCD}"/>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7472DA-590A-4ED2-BE26-DBAADB177B3E}"/>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93373F-7374-40F9-8291-781054B9F91B}"/>
              </a:ext>
            </a:extLst>
          </p:cNvPr>
          <p:cNvSpPr>
            <a:spLocks noGrp="1"/>
          </p:cNvSpPr>
          <p:nvPr>
            <p:ph type="dt" sz="half" idx="10"/>
          </p:nvPr>
        </p:nvSpPr>
        <p:spPr/>
        <p:txBody>
          <a:bodyPr/>
          <a:lstStyle/>
          <a:p>
            <a:fld id="{B10A3EB5-81D1-4C52-AD3A-4C0E93DA9055}"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24247F03-CEC1-4388-A2E9-CB7251DBF7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1CA11C-264F-4E62-800B-6540208E0A11}"/>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173721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B8DE7-517C-40F1-BC95-CABE7DA4361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526F49-2DB4-4341-909B-E5CF2184CF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3F3413-03D9-4EB5-9234-ACD0F43AD844}"/>
              </a:ext>
            </a:extLst>
          </p:cNvPr>
          <p:cNvSpPr>
            <a:spLocks noGrp="1"/>
          </p:cNvSpPr>
          <p:nvPr>
            <p:ph type="dt" sz="half" idx="10"/>
          </p:nvPr>
        </p:nvSpPr>
        <p:spPr/>
        <p:txBody>
          <a:bodyPr/>
          <a:lstStyle/>
          <a:p>
            <a:fld id="{3F35A9A8-31BC-4946-8A84-B4C02352C1A9}"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83143CD6-3BC6-40AA-B75F-35B7171811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3967B7-4E5B-4DBD-BB9A-99012AABFD46}"/>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131337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3781FED-83F6-4245-BAA5-FBF39305BA88}"/>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1A946D-7480-4D31-AFE6-844EA2B1FA2B}"/>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96A2DD-3EB2-4D9D-BB05-8149CB2D8AC7}"/>
              </a:ext>
            </a:extLst>
          </p:cNvPr>
          <p:cNvSpPr>
            <a:spLocks noGrp="1"/>
          </p:cNvSpPr>
          <p:nvPr>
            <p:ph type="dt" sz="half" idx="10"/>
          </p:nvPr>
        </p:nvSpPr>
        <p:spPr/>
        <p:txBody>
          <a:bodyPr/>
          <a:lstStyle/>
          <a:p>
            <a:fld id="{C4AFFA90-26BD-4C23-9F60-02EFCDA21AD1}"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1B10CE92-B2B1-462E-9161-187DB97BAC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5F44153-4FAD-448F-AA79-1E861BC6B546}"/>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969936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4" name="図 3" descr="夜に光っている月&#10;&#10;自動的に生成された説明">
            <a:extLst>
              <a:ext uri="{FF2B5EF4-FFF2-40B4-BE49-F238E27FC236}">
                <a16:creationId xmlns:a16="http://schemas.microsoft.com/office/drawing/2014/main" id="{A74AA445-0FB3-43F5-A49D-AEC9C3E6C2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1650999" y="1490407"/>
            <a:ext cx="10160000" cy="6858000"/>
          </a:xfrm>
          <a:prstGeom prst="rect">
            <a:avLst/>
          </a:prstGeom>
        </p:spPr>
      </p:pic>
    </p:spTree>
    <p:extLst>
      <p:ext uri="{BB962C8B-B14F-4D97-AF65-F5344CB8AC3E}">
        <p14:creationId xmlns:p14="http://schemas.microsoft.com/office/powerpoint/2010/main" val="378157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pic>
        <p:nvPicPr>
          <p:cNvPr id="7" name="図 6" descr="背景パターン&#10;&#10;自動的に生成された説明">
            <a:extLst>
              <a:ext uri="{FF2B5EF4-FFF2-40B4-BE49-F238E27FC236}">
                <a16:creationId xmlns:a16="http://schemas.microsoft.com/office/drawing/2014/main" id="{3DD9E032-9D23-476F-9E50-1AFE678ED1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1651000" y="1651000"/>
            <a:ext cx="10160000" cy="6858000"/>
          </a:xfrm>
          <a:prstGeom prst="rect">
            <a:avLst/>
          </a:prstGeom>
        </p:spPr>
      </p:pic>
    </p:spTree>
    <p:extLst>
      <p:ext uri="{BB962C8B-B14F-4D97-AF65-F5344CB8AC3E}">
        <p14:creationId xmlns:p14="http://schemas.microsoft.com/office/powerpoint/2010/main" val="104874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F062B8-4AA0-46CA-BCE0-7D32DBDCAB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E69BE8-4635-4351-8078-B9C324EAE14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E93CF5-11E3-41C8-8E0A-BC09504280B4}"/>
              </a:ext>
            </a:extLst>
          </p:cNvPr>
          <p:cNvSpPr>
            <a:spLocks noGrp="1"/>
          </p:cNvSpPr>
          <p:nvPr>
            <p:ph type="dt" sz="half" idx="10"/>
          </p:nvPr>
        </p:nvSpPr>
        <p:spPr/>
        <p:txBody>
          <a:bodyPr/>
          <a:lstStyle/>
          <a:p>
            <a:fld id="{3EBC2A82-A22E-4A19-B9DD-75E21BF72F9C}"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080F0ED3-D3C0-47AF-95F9-FCE37CA877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E3DACF-48F1-469B-BEC7-AEB000D343D8}"/>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17747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921977-9E1B-4078-A555-368741FEE488}"/>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08AC6D-B9C6-4A06-92DB-64EF0153CCC6}"/>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52A8FC2-B002-49D7-9CFC-4285C4405A4B}"/>
              </a:ext>
            </a:extLst>
          </p:cNvPr>
          <p:cNvSpPr>
            <a:spLocks noGrp="1"/>
          </p:cNvSpPr>
          <p:nvPr>
            <p:ph type="dt" sz="half" idx="10"/>
          </p:nvPr>
        </p:nvSpPr>
        <p:spPr/>
        <p:txBody>
          <a:bodyPr/>
          <a:lstStyle/>
          <a:p>
            <a:fld id="{192AB081-AE06-442E-9C9C-77B9B4EEDA94}"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DBA003AA-A463-49B1-A3A6-46290C4DA3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F8E460-C945-4988-A8E4-49ACCC3D1DEB}"/>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407148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FD52C9-9C44-4D34-9B6A-CB27DB2E7B7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C6B3523-5FF5-497B-A81B-6608892B3D7E}"/>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75CF124-A5FB-4DB6-B8FB-ABB6317ADA13}"/>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AC6CBD0-B097-4B41-95F6-66A922B7021C}"/>
              </a:ext>
            </a:extLst>
          </p:cNvPr>
          <p:cNvSpPr>
            <a:spLocks noGrp="1"/>
          </p:cNvSpPr>
          <p:nvPr>
            <p:ph type="dt" sz="half" idx="10"/>
          </p:nvPr>
        </p:nvSpPr>
        <p:spPr/>
        <p:txBody>
          <a:bodyPr/>
          <a:lstStyle/>
          <a:p>
            <a:fld id="{D9B907C1-CAB1-412F-ADD5-C1C811898411}" type="datetime1">
              <a:rPr kumimoji="1" lang="ja-JP" altLang="en-US" smtClean="0"/>
              <a:t>2021/10/28</a:t>
            </a:fld>
            <a:endParaRPr kumimoji="1" lang="ja-JP" altLang="en-US"/>
          </a:p>
        </p:txBody>
      </p:sp>
      <p:sp>
        <p:nvSpPr>
          <p:cNvPr id="6" name="フッター プレースホルダー 5">
            <a:extLst>
              <a:ext uri="{FF2B5EF4-FFF2-40B4-BE49-F238E27FC236}">
                <a16:creationId xmlns:a16="http://schemas.microsoft.com/office/drawing/2014/main" id="{F277EF37-DA26-466D-85D1-947EFB1C1B2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6C447D9-7633-4D54-9E8B-10602C4BB3C4}"/>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71947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FCDA0B-0562-448F-B152-36A143BF6CBB}"/>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9B2A63-0E94-4C92-BAD7-F4855AC9CE7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177E1C2-B171-4BA3-B344-65C8273D7C1F}"/>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EB748B4-F332-46F8-975B-7E57BC68B8DA}"/>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8A94AD4-7F6C-40E5-84F2-8888D82081A9}"/>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3CB49AE-CC48-4E05-B9AF-389C92132892}"/>
              </a:ext>
            </a:extLst>
          </p:cNvPr>
          <p:cNvSpPr>
            <a:spLocks noGrp="1"/>
          </p:cNvSpPr>
          <p:nvPr>
            <p:ph type="dt" sz="half" idx="10"/>
          </p:nvPr>
        </p:nvSpPr>
        <p:spPr/>
        <p:txBody>
          <a:bodyPr/>
          <a:lstStyle/>
          <a:p>
            <a:fld id="{6815B92B-58C5-4290-88E9-8DE07B89D7C4}" type="datetime1">
              <a:rPr kumimoji="1" lang="ja-JP" altLang="en-US" smtClean="0"/>
              <a:t>2021/10/28</a:t>
            </a:fld>
            <a:endParaRPr kumimoji="1" lang="ja-JP" altLang="en-US"/>
          </a:p>
        </p:txBody>
      </p:sp>
      <p:sp>
        <p:nvSpPr>
          <p:cNvPr id="8" name="フッター プレースホルダー 7">
            <a:extLst>
              <a:ext uri="{FF2B5EF4-FFF2-40B4-BE49-F238E27FC236}">
                <a16:creationId xmlns:a16="http://schemas.microsoft.com/office/drawing/2014/main" id="{927E18F9-188C-4FE2-B618-57ACAF2BB26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A79C9D-1C57-4D97-9A88-C5A048BC28D0}"/>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21505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5E0BC-234B-43FB-BB52-B8BFA998C3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AC8DDE8-AD85-476E-B3B4-1DE2F7A018D7}"/>
              </a:ext>
            </a:extLst>
          </p:cNvPr>
          <p:cNvSpPr>
            <a:spLocks noGrp="1"/>
          </p:cNvSpPr>
          <p:nvPr>
            <p:ph type="dt" sz="half" idx="10"/>
          </p:nvPr>
        </p:nvSpPr>
        <p:spPr/>
        <p:txBody>
          <a:bodyPr/>
          <a:lstStyle/>
          <a:p>
            <a:fld id="{6119EAAB-2B07-43C9-8571-838B1EB014A1}" type="datetime1">
              <a:rPr kumimoji="1" lang="ja-JP" altLang="en-US" smtClean="0"/>
              <a:t>2021/10/28</a:t>
            </a:fld>
            <a:endParaRPr kumimoji="1" lang="ja-JP" altLang="en-US"/>
          </a:p>
        </p:txBody>
      </p:sp>
      <p:sp>
        <p:nvSpPr>
          <p:cNvPr id="4" name="フッター プレースホルダー 3">
            <a:extLst>
              <a:ext uri="{FF2B5EF4-FFF2-40B4-BE49-F238E27FC236}">
                <a16:creationId xmlns:a16="http://schemas.microsoft.com/office/drawing/2014/main" id="{AF977A7B-B511-4BDC-A0FB-AEC49086402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DFA8883-E439-421F-BA71-F03A8407BB63}"/>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31840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87A0F72-20CF-4EED-A735-344B88F2BC52}"/>
              </a:ext>
            </a:extLst>
          </p:cNvPr>
          <p:cNvSpPr>
            <a:spLocks noGrp="1"/>
          </p:cNvSpPr>
          <p:nvPr>
            <p:ph type="dt" sz="half" idx="10"/>
          </p:nvPr>
        </p:nvSpPr>
        <p:spPr/>
        <p:txBody>
          <a:bodyPr/>
          <a:lstStyle/>
          <a:p>
            <a:fld id="{DFE0CD2E-53EF-4E1D-B38E-7C0EBF83FD9A}" type="datetime1">
              <a:rPr kumimoji="1" lang="ja-JP" altLang="en-US" smtClean="0"/>
              <a:t>2021/10/28</a:t>
            </a:fld>
            <a:endParaRPr kumimoji="1" lang="ja-JP" altLang="en-US"/>
          </a:p>
        </p:txBody>
      </p:sp>
      <p:sp>
        <p:nvSpPr>
          <p:cNvPr id="3" name="フッター プレースホルダー 2">
            <a:extLst>
              <a:ext uri="{FF2B5EF4-FFF2-40B4-BE49-F238E27FC236}">
                <a16:creationId xmlns:a16="http://schemas.microsoft.com/office/drawing/2014/main" id="{306C71EE-86F5-4C49-A43A-9C0FD3D6E39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03736B3-81A8-4566-8D64-EB47CE8FDB52}"/>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218525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688A51-D20D-4155-8E63-973B1A631F51}"/>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CCAE595-32CE-4765-ADB9-664273ADBD94}"/>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0818DF9-8BAB-4D43-94F8-D0A37E7EEE5B}"/>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E5AC69C-C1E6-4150-BC76-2F7FC61288F8}"/>
              </a:ext>
            </a:extLst>
          </p:cNvPr>
          <p:cNvSpPr>
            <a:spLocks noGrp="1"/>
          </p:cNvSpPr>
          <p:nvPr>
            <p:ph type="dt" sz="half" idx="10"/>
          </p:nvPr>
        </p:nvSpPr>
        <p:spPr/>
        <p:txBody>
          <a:bodyPr/>
          <a:lstStyle/>
          <a:p>
            <a:fld id="{4029C67B-EE7C-4332-B338-0215118C35CC}" type="datetime1">
              <a:rPr kumimoji="1" lang="ja-JP" altLang="en-US" smtClean="0"/>
              <a:t>2021/10/28</a:t>
            </a:fld>
            <a:endParaRPr kumimoji="1" lang="ja-JP" altLang="en-US"/>
          </a:p>
        </p:txBody>
      </p:sp>
      <p:sp>
        <p:nvSpPr>
          <p:cNvPr id="6" name="フッター プレースホルダー 5">
            <a:extLst>
              <a:ext uri="{FF2B5EF4-FFF2-40B4-BE49-F238E27FC236}">
                <a16:creationId xmlns:a16="http://schemas.microsoft.com/office/drawing/2014/main" id="{8B79EE8D-6A2A-45C8-8570-31C4146B736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7F4C20-7D68-4614-9B23-0810C58E7C20}"/>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413390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8F325F-AAF9-4CB3-8502-33F00F7121DC}"/>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835D563-1964-4105-BA94-F4D3E9BBF357}"/>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7BA5F1A5-6FF1-477F-B924-4A246605CD0E}"/>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6951798-F346-4A0D-B705-7DD7D01D9188}"/>
              </a:ext>
            </a:extLst>
          </p:cNvPr>
          <p:cNvSpPr>
            <a:spLocks noGrp="1"/>
          </p:cNvSpPr>
          <p:nvPr>
            <p:ph type="dt" sz="half" idx="10"/>
          </p:nvPr>
        </p:nvSpPr>
        <p:spPr/>
        <p:txBody>
          <a:bodyPr/>
          <a:lstStyle/>
          <a:p>
            <a:fld id="{88F6DFAF-89D8-4E58-867A-F6EF1CE71A0F}" type="datetime1">
              <a:rPr kumimoji="1" lang="ja-JP" altLang="en-US" smtClean="0"/>
              <a:t>2021/10/28</a:t>
            </a:fld>
            <a:endParaRPr kumimoji="1" lang="ja-JP" altLang="en-US"/>
          </a:p>
        </p:txBody>
      </p:sp>
      <p:sp>
        <p:nvSpPr>
          <p:cNvPr id="6" name="フッター プレースホルダー 5">
            <a:extLst>
              <a:ext uri="{FF2B5EF4-FFF2-40B4-BE49-F238E27FC236}">
                <a16:creationId xmlns:a16="http://schemas.microsoft.com/office/drawing/2014/main" id="{0107F0AB-CF63-49B9-A0D3-6FEFEAB9508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5FA86F-B816-48D5-A5FF-DCF3A74AA42F}"/>
              </a:ext>
            </a:extLst>
          </p:cNvPr>
          <p:cNvSpPr>
            <a:spLocks noGrp="1"/>
          </p:cNvSpPr>
          <p:nvPr>
            <p:ph type="sldNum" sz="quarter" idx="12"/>
          </p:nvPr>
        </p:nvSpPr>
        <p:spPr/>
        <p:txBody>
          <a:body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376902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960295D-B356-4FCE-BCBF-688A2C049557}"/>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C63E45-301C-4B91-9153-174050778CB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EC0F58-9052-42E6-A97D-B9115B8C864C}"/>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92A57890-16A9-47C1-81D6-4FB935009D93}" type="datetime1">
              <a:rPr kumimoji="1" lang="ja-JP" altLang="en-US" smtClean="0"/>
              <a:t>2021/10/28</a:t>
            </a:fld>
            <a:endParaRPr kumimoji="1" lang="ja-JP" altLang="en-US"/>
          </a:p>
        </p:txBody>
      </p:sp>
      <p:sp>
        <p:nvSpPr>
          <p:cNvPr id="5" name="フッター プレースホルダー 4">
            <a:extLst>
              <a:ext uri="{FF2B5EF4-FFF2-40B4-BE49-F238E27FC236}">
                <a16:creationId xmlns:a16="http://schemas.microsoft.com/office/drawing/2014/main" id="{B33CBBA9-DCCD-4D28-8D0C-770527299D40}"/>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7C08A25-73B6-4D53-AEB0-8B5D9904A50D}"/>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DA1469A-2352-43AB-9CED-F1E8C79F7587}" type="slidenum">
              <a:rPr kumimoji="1" lang="ja-JP" altLang="en-US" smtClean="0"/>
              <a:t>‹#›</a:t>
            </a:fld>
            <a:endParaRPr kumimoji="1" lang="ja-JP" altLang="en-US"/>
          </a:p>
        </p:txBody>
      </p:sp>
    </p:spTree>
    <p:extLst>
      <p:ext uri="{BB962C8B-B14F-4D97-AF65-F5344CB8AC3E}">
        <p14:creationId xmlns:p14="http://schemas.microsoft.com/office/powerpoint/2010/main" val="865377892"/>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Lst>
  <p:hf sldNum="0"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irc.k.u-tokyo.ac.jp/" TargetMode="Externa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B9BF54C4-8CF3-403C-94D4-E0E345231133}"/>
              </a:ext>
            </a:extLst>
          </p:cNvPr>
          <p:cNvSpPr/>
          <p:nvPr/>
        </p:nvSpPr>
        <p:spPr>
          <a:xfrm>
            <a:off x="113887" y="3151592"/>
            <a:ext cx="6630227" cy="278168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C6B9FCD9-EBD0-4E2F-89A4-A15FDBCE09DD}"/>
              </a:ext>
            </a:extLst>
          </p:cNvPr>
          <p:cNvSpPr txBox="1"/>
          <p:nvPr/>
        </p:nvSpPr>
        <p:spPr>
          <a:xfrm>
            <a:off x="2658528" y="53947"/>
            <a:ext cx="3602160" cy="461665"/>
          </a:xfrm>
          <a:prstGeom prst="rect">
            <a:avLst/>
          </a:prstGeom>
          <a:noFill/>
        </p:spPr>
        <p:txBody>
          <a:bodyPr wrap="square" rtlCol="0">
            <a:spAutoFit/>
          </a:bodyPr>
          <a:lstStyle/>
          <a:p>
            <a:r>
              <a:rPr kumimoji="1" lang="ja-JP" altLang="en-US" sz="2400" b="1" dirty="0">
                <a:solidFill>
                  <a:srgbClr val="00B0F0"/>
                </a:solidFill>
                <a:latin typeface="Segoe UI Black" panose="020B0A02040204020203" pitchFamily="34" charset="0"/>
                <a:ea typeface="BIZ UDゴシック" panose="020B0400000000000000" pitchFamily="49" charset="-128"/>
              </a:rPr>
              <a:t>第 </a:t>
            </a:r>
            <a:r>
              <a:rPr kumimoji="1" lang="en-US" altLang="ja-JP" sz="2400" b="1" dirty="0">
                <a:solidFill>
                  <a:srgbClr val="00B0F0"/>
                </a:solidFill>
                <a:latin typeface="Segoe UI Black" panose="020B0A02040204020203" pitchFamily="34" charset="0"/>
                <a:ea typeface="BIZ UDゴシック" panose="020B0400000000000000" pitchFamily="49" charset="-128"/>
                <a:cs typeface="Segoe UI" panose="020B0502040204020203" pitchFamily="34" charset="0"/>
              </a:rPr>
              <a:t>2 </a:t>
            </a:r>
            <a:r>
              <a:rPr kumimoji="1" lang="ja-JP" altLang="en-US" sz="2400" b="1" dirty="0">
                <a:solidFill>
                  <a:srgbClr val="00B0F0"/>
                </a:solidFill>
                <a:latin typeface="Segoe UI Black" panose="020B0A02040204020203" pitchFamily="34" charset="0"/>
                <a:ea typeface="BIZ UDゴシック" panose="020B0400000000000000" pitchFamily="49" charset="-128"/>
              </a:rPr>
              <a:t>回</a:t>
            </a:r>
            <a:r>
              <a:rPr kumimoji="1" lang="ja-JP" altLang="en-US" sz="2400" b="1" dirty="0">
                <a:solidFill>
                  <a:srgbClr val="00B0F0"/>
                </a:solidFill>
                <a:latin typeface="Segoe UI Black" panose="020B0A02040204020203" pitchFamily="34" charset="0"/>
                <a:ea typeface="BIZ UDゴシック" panose="020B0400000000000000" pitchFamily="49" charset="-128"/>
                <a:cs typeface="Segoe UI" panose="020B0502040204020203" pitchFamily="34" charset="0"/>
              </a:rPr>
              <a:t> </a:t>
            </a:r>
            <a:r>
              <a:rPr kumimoji="1" lang="en-US" altLang="ja-JP" sz="2400" b="1" dirty="0">
                <a:solidFill>
                  <a:srgbClr val="00B0F0"/>
                </a:solidFill>
                <a:latin typeface="Segoe UI Black" panose="020B0A02040204020203" pitchFamily="34" charset="0"/>
                <a:ea typeface="BIZ UDゴシック" panose="020B0400000000000000" pitchFamily="49" charset="-128"/>
                <a:cs typeface="Segoe UI" panose="020B0502040204020203" pitchFamily="34" charset="0"/>
              </a:rPr>
              <a:t>MIRC</a:t>
            </a:r>
            <a:r>
              <a:rPr kumimoji="1" lang="ja-JP" altLang="en-US" sz="2400" b="1" dirty="0">
                <a:solidFill>
                  <a:srgbClr val="00B0F0"/>
                </a:solidFill>
                <a:latin typeface="Segoe UI Black" panose="020B0A02040204020203" pitchFamily="34" charset="0"/>
                <a:ea typeface="BIZ UDゴシック" panose="020B0400000000000000" pitchFamily="49" charset="-128"/>
              </a:rPr>
              <a:t>フォーラム</a:t>
            </a:r>
          </a:p>
        </p:txBody>
      </p:sp>
      <p:sp>
        <p:nvSpPr>
          <p:cNvPr id="5" name="テキスト ボックス 4">
            <a:extLst>
              <a:ext uri="{FF2B5EF4-FFF2-40B4-BE49-F238E27FC236}">
                <a16:creationId xmlns:a16="http://schemas.microsoft.com/office/drawing/2014/main" id="{EF128D6F-2E48-4932-8652-E2D4F7E662B3}"/>
              </a:ext>
            </a:extLst>
          </p:cNvPr>
          <p:cNvSpPr txBox="1"/>
          <p:nvPr/>
        </p:nvSpPr>
        <p:spPr>
          <a:xfrm>
            <a:off x="279635" y="574652"/>
            <a:ext cx="6290185" cy="1446550"/>
          </a:xfrm>
          <a:prstGeom prst="rect">
            <a:avLst/>
          </a:prstGeom>
          <a:noFill/>
        </p:spPr>
        <p:txBody>
          <a:bodyPr wrap="square" rtlCol="0">
            <a:spAutoFit/>
          </a:bodyPr>
          <a:lstStyle/>
          <a:p>
            <a:pPr algn="ctr"/>
            <a:r>
              <a:rPr lang="ja-JP" altLang="en-US"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rPr>
              <a:t>革新マテリアルによる</a:t>
            </a:r>
            <a:endParaRPr lang="en-US" altLang="ja-JP"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endParaRPr>
          </a:p>
          <a:p>
            <a:pPr algn="ctr"/>
            <a:r>
              <a:rPr lang="ja-JP" altLang="en-US"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rPr>
              <a:t>イノベーションの実現</a:t>
            </a:r>
            <a:endParaRPr lang="en-US" altLang="ja-JP" sz="4400" b="1" dirty="0">
              <a:ln w="10160">
                <a:solidFill>
                  <a:schemeClr val="accent1"/>
                </a:solidFill>
                <a:prstDash val="solid"/>
              </a:ln>
              <a:solidFill>
                <a:schemeClr val="accent4">
                  <a:lumMod val="40000"/>
                  <a:lumOff val="60000"/>
                </a:schemeClr>
              </a:solidFill>
              <a:effectLst>
                <a:outerShdw blurRad="38100" dist="22860" dir="5400000" algn="tl" rotWithShape="0">
                  <a:srgbClr val="000000">
                    <a:alpha val="30000"/>
                  </a:srgbClr>
                </a:outerShdw>
              </a:effectLst>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9017778F-2361-4FEA-8C92-AFC37E673121}"/>
              </a:ext>
            </a:extLst>
          </p:cNvPr>
          <p:cNvSpPr txBox="1"/>
          <p:nvPr/>
        </p:nvSpPr>
        <p:spPr>
          <a:xfrm>
            <a:off x="109613" y="3228814"/>
            <a:ext cx="6630226" cy="2893100"/>
          </a:xfrm>
          <a:prstGeom prst="rect">
            <a:avLst/>
          </a:prstGeom>
          <a:noFill/>
        </p:spPr>
        <p:txBody>
          <a:bodyPr wrap="square" rtlCol="0">
            <a:spAutoFit/>
          </a:bodyPr>
          <a:lstStyle/>
          <a:p>
            <a:pPr algn="just"/>
            <a:r>
              <a:rPr lang="ja-JP" altLang="en-US" sz="1400" dirty="0">
                <a:latin typeface="Segoe UI" panose="020B0502040204020203" pitchFamily="34" charset="0"/>
                <a:ea typeface="BIZ UDゴシック" panose="020B0400000000000000" pitchFamily="49" charset="-128"/>
              </a:rPr>
              <a:t>　</a:t>
            </a:r>
            <a:r>
              <a:rPr lang="ja-JP" altLang="ja-JP" sz="1400" dirty="0">
                <a:latin typeface="Segoe UI" panose="020B0502040204020203" pitchFamily="34" charset="0"/>
                <a:ea typeface="BIZ UDゴシック" panose="020B0400000000000000" pitchFamily="49" charset="-128"/>
              </a:rPr>
              <a:t>この２年</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私たちを取り巻く環境はコロナによって大きく変わりました。</a:t>
            </a:r>
            <a:endParaRPr lang="en-US" altLang="ja-JP" sz="1400" dirty="0">
              <a:latin typeface="Segoe UI" panose="020B0502040204020203" pitchFamily="34" charset="0"/>
              <a:ea typeface="BIZ UDゴシック" panose="020B0400000000000000" pitchFamily="49" charset="-128"/>
            </a:endParaRPr>
          </a:p>
          <a:p>
            <a:pPr algn="just"/>
            <a:r>
              <a:rPr lang="ja-JP" altLang="ja-JP" sz="1400" dirty="0">
                <a:latin typeface="Segoe UI" panose="020B0502040204020203" pitchFamily="34" charset="0"/>
                <a:ea typeface="BIZ UDゴシック" panose="020B0400000000000000" pitchFamily="49" charset="-128"/>
              </a:rPr>
              <a:t>働き方や価値観、国の政策も劇的に変化しています。この時代の変革期にあって</a:t>
            </a:r>
            <a:r>
              <a:rPr lang="ja-JP" altLang="en-US" sz="1400" dirty="0">
                <a:latin typeface="Segoe UI" panose="020B0502040204020203" pitchFamily="34" charset="0"/>
                <a:ea typeface="BIZ UDゴシック" panose="020B0400000000000000" pitchFamily="49" charset="-128"/>
              </a:rPr>
              <a:t>マテリアルの果たす</a:t>
            </a:r>
            <a:r>
              <a:rPr lang="ja-JP" altLang="ja-JP" sz="1400" dirty="0">
                <a:latin typeface="Segoe UI" panose="020B0502040204020203" pitchFamily="34" charset="0"/>
                <a:ea typeface="BIZ UDゴシック" panose="020B0400000000000000" pitchFamily="49" charset="-128"/>
              </a:rPr>
              <a:t>役割はますます重要になっています。低炭素やコロナなどの</a:t>
            </a:r>
            <a:r>
              <a:rPr lang="ja-JP" altLang="en-US" sz="1400" dirty="0">
                <a:latin typeface="Segoe UI" panose="020B0502040204020203" pitchFamily="34" charset="0"/>
                <a:ea typeface="BIZ UDゴシック" panose="020B0400000000000000" pitchFamily="49" charset="-128"/>
              </a:rPr>
              <a:t>喫緊の</a:t>
            </a:r>
            <a:r>
              <a:rPr lang="ja-JP" altLang="ja-JP" sz="1400" dirty="0">
                <a:latin typeface="Segoe UI" panose="020B0502040204020203" pitchFamily="34" charset="0"/>
                <a:ea typeface="BIZ UDゴシック" panose="020B0400000000000000" pitchFamily="49" charset="-128"/>
              </a:rPr>
              <a:t>社会課題に対して</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産</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学</a:t>
            </a:r>
            <a:r>
              <a:rPr lang="ja-JP" altLang="en-US" sz="1400" dirty="0">
                <a:latin typeface="Segoe UI" panose="020B0502040204020203" pitchFamily="34" charset="0"/>
                <a:ea typeface="BIZ UDゴシック" panose="020B0400000000000000" pitchFamily="49" charset="-128"/>
              </a:rPr>
              <a:t>・</a:t>
            </a:r>
            <a:r>
              <a:rPr lang="ja-JP" altLang="ja-JP" sz="1400" dirty="0">
                <a:latin typeface="Segoe UI" panose="020B0502040204020203" pitchFamily="34" charset="0"/>
                <a:ea typeface="BIZ UDゴシック" panose="020B0400000000000000" pitchFamily="49" charset="-128"/>
              </a:rPr>
              <a:t>官</a:t>
            </a:r>
            <a:r>
              <a:rPr lang="ja-JP" altLang="en-US" sz="1400" dirty="0">
                <a:latin typeface="Segoe UI" panose="020B0502040204020203" pitchFamily="34" charset="0"/>
                <a:ea typeface="BIZ UDゴシック" panose="020B0400000000000000" pitchFamily="49" charset="-128"/>
              </a:rPr>
              <a:t>・民</a:t>
            </a:r>
            <a:r>
              <a:rPr lang="ja-JP" altLang="ja-JP" sz="1400" dirty="0">
                <a:latin typeface="Segoe UI" panose="020B0502040204020203" pitchFamily="34" charset="0"/>
                <a:ea typeface="BIZ UDゴシック" panose="020B0400000000000000" pitchFamily="49" charset="-128"/>
              </a:rPr>
              <a:t>が連携して果敢に挑戦し、</a:t>
            </a:r>
            <a:r>
              <a:rPr lang="ja-JP" altLang="en-US" sz="1400" dirty="0">
                <a:latin typeface="Segoe UI" panose="020B0502040204020203" pitchFamily="34" charset="0"/>
                <a:ea typeface="BIZ UDゴシック" panose="020B0400000000000000" pitchFamily="49" charset="-128"/>
              </a:rPr>
              <a:t>持続可能な循環型社会や</a:t>
            </a:r>
            <a:r>
              <a:rPr lang="ja-JP" altLang="ja-JP" sz="1400" dirty="0">
                <a:latin typeface="Segoe UI" panose="020B0502040204020203" pitchFamily="34" charset="0"/>
                <a:ea typeface="BIZ UDゴシック" panose="020B0400000000000000" pitchFamily="49" charset="-128"/>
              </a:rPr>
              <a:t>S</a:t>
            </a:r>
            <a:r>
              <a:rPr lang="en-US" altLang="ja-JP" sz="1400" dirty="0">
                <a:latin typeface="Segoe UI" panose="020B0502040204020203" pitchFamily="34" charset="0"/>
                <a:ea typeface="BIZ UDゴシック" panose="020B0400000000000000" pitchFamily="49" charset="-128"/>
              </a:rPr>
              <a:t>DGs</a:t>
            </a:r>
            <a:r>
              <a:rPr lang="ja-JP" altLang="en-US" sz="1400" dirty="0">
                <a:latin typeface="Segoe UI" panose="020B0502040204020203" pitchFamily="34" charset="0"/>
                <a:ea typeface="BIZ UDゴシック" panose="020B0400000000000000" pitchFamily="49" charset="-128"/>
              </a:rPr>
              <a:t>を</a:t>
            </a:r>
            <a:r>
              <a:rPr lang="ja-JP" altLang="ja-JP" sz="1400" dirty="0">
                <a:latin typeface="Segoe UI" panose="020B0502040204020203" pitchFamily="34" charset="0"/>
                <a:ea typeface="BIZ UDゴシック" panose="020B0400000000000000" pitchFamily="49" charset="-128"/>
              </a:rPr>
              <a:t>実現</a:t>
            </a:r>
            <a:r>
              <a:rPr lang="ja-JP" altLang="en-US" sz="1400" dirty="0">
                <a:latin typeface="Segoe UI" panose="020B0502040204020203" pitchFamily="34" charset="0"/>
                <a:ea typeface="BIZ UDゴシック" panose="020B0400000000000000" pitchFamily="49" charset="-128"/>
              </a:rPr>
              <a:t>するために、学問分野を越えた、マテリアル研究者の結集と融合がこれまで以上に必要とされています。</a:t>
            </a:r>
          </a:p>
          <a:p>
            <a:pPr algn="just"/>
            <a:r>
              <a:rPr lang="ja-JP" altLang="en-US" sz="1400" dirty="0">
                <a:latin typeface="Segoe UI" panose="020B0502040204020203" pitchFamily="34" charset="0"/>
                <a:ea typeface="BIZ UDゴシック" panose="020B0400000000000000" pitchFamily="49" charset="-128"/>
              </a:rPr>
              <a:t>　本フォーラムでは、革新的なマテリアルを起点とするイノベーションを産学官民連携によって推進するため、我が国の各分野のマテリアルの権威の先生方にご登壇いただき、最新のマテリアル研究の開発動向や最先端の研究成果をライブ配信にてご紹介いただきます。ご多用中誠に恐縮ではございますが、皆様には是非ともご参加いただきたく、下記の登録ページより奮ってお申し込みいただけますと幸いです。</a:t>
            </a:r>
            <a:endParaRPr lang="en-US" altLang="ja-JP" sz="1400" dirty="0">
              <a:latin typeface="Segoe UI" panose="020B0502040204020203" pitchFamily="34" charset="0"/>
              <a:ea typeface="BIZ UDゴシック" panose="020B0400000000000000" pitchFamily="49" charset="-128"/>
            </a:endParaRPr>
          </a:p>
          <a:p>
            <a:pPr algn="just"/>
            <a:endParaRPr lang="en-US" altLang="ja-JP" sz="1400" dirty="0">
              <a:latin typeface="Segoe UI" panose="020B0502040204020203" pitchFamily="34" charset="0"/>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EE8F0BBC-E17C-4429-A95E-5F27FD73A2B5}"/>
              </a:ext>
            </a:extLst>
          </p:cNvPr>
          <p:cNvSpPr txBox="1"/>
          <p:nvPr/>
        </p:nvSpPr>
        <p:spPr>
          <a:xfrm>
            <a:off x="135525" y="2161870"/>
            <a:ext cx="6434295" cy="738664"/>
          </a:xfrm>
          <a:prstGeom prst="rect">
            <a:avLst/>
          </a:prstGeom>
          <a:solidFill>
            <a:schemeClr val="tx1">
              <a:alpha val="60000"/>
            </a:schemeClr>
          </a:solidFill>
        </p:spPr>
        <p:txBody>
          <a:bodyPr wrap="square" rtlCol="0">
            <a:spAutoFit/>
          </a:bodyPr>
          <a:lstStyle/>
          <a:p>
            <a:pPr algn="just"/>
            <a:r>
              <a:rPr kumimoji="1" lang="ja-JP" altLang="en-US" sz="1400" b="1" dirty="0">
                <a:solidFill>
                  <a:srgbClr val="00B0F0"/>
                </a:solidFill>
                <a:latin typeface="Segoe UI" panose="020B0502040204020203" pitchFamily="34" charset="0"/>
                <a:ea typeface="BIZ UDゴシック" panose="020B0400000000000000" pitchFamily="49" charset="-128"/>
              </a:rPr>
              <a:t>東京大学連携研究機構マテリアルイノベーション研究センター（</a:t>
            </a:r>
            <a:r>
              <a:rPr kumimoji="1" lang="en-US" altLang="ja-JP" sz="1400" b="1" dirty="0">
                <a:solidFill>
                  <a:srgbClr val="00B0F0"/>
                </a:solidFill>
                <a:latin typeface="Segoe UI" panose="020B0502040204020203" pitchFamily="34" charset="0"/>
                <a:ea typeface="BIZ UDゴシック" panose="020B0400000000000000" pitchFamily="49" charset="-128"/>
              </a:rPr>
              <a:t>MIRC</a:t>
            </a:r>
            <a:r>
              <a:rPr kumimoji="1" lang="ja-JP" altLang="en-US" sz="1400" b="1" dirty="0">
                <a:solidFill>
                  <a:srgbClr val="00B0F0"/>
                </a:solidFill>
                <a:latin typeface="Segoe UI" panose="020B0502040204020203" pitchFamily="34" charset="0"/>
                <a:ea typeface="BIZ UDゴシック" panose="020B0400000000000000" pitchFamily="49" charset="-128"/>
              </a:rPr>
              <a:t>）</a:t>
            </a:r>
            <a:r>
              <a:rPr kumimoji="1" lang="ja-JP" altLang="en-US" sz="1400" dirty="0">
                <a:solidFill>
                  <a:schemeClr val="bg1"/>
                </a:solidFill>
                <a:latin typeface="Segoe UI" panose="020B0502040204020203" pitchFamily="34" charset="0"/>
                <a:ea typeface="BIZ UDゴシック" panose="020B0400000000000000" pitchFamily="49" charset="-128"/>
              </a:rPr>
              <a:t>は、</a:t>
            </a:r>
            <a:r>
              <a:rPr kumimoji="1" lang="en-US" altLang="ja-JP" sz="1400" dirty="0">
                <a:solidFill>
                  <a:schemeClr val="bg1"/>
                </a:solidFill>
                <a:latin typeface="Segoe UI" panose="020B0502040204020203" pitchFamily="34" charset="0"/>
                <a:ea typeface="BIZ UDゴシック" panose="020B0400000000000000" pitchFamily="49" charset="-128"/>
              </a:rPr>
              <a:t>2021</a:t>
            </a:r>
            <a:r>
              <a:rPr kumimoji="1" lang="ja-JP" altLang="en-US" sz="1400" dirty="0">
                <a:solidFill>
                  <a:schemeClr val="bg1"/>
                </a:solidFill>
                <a:latin typeface="Segoe UI" panose="020B0502040204020203" pitchFamily="34" charset="0"/>
                <a:ea typeface="BIZ UDゴシック" panose="020B0400000000000000" pitchFamily="49" charset="-128"/>
              </a:rPr>
              <a:t>年</a:t>
            </a:r>
            <a:r>
              <a:rPr kumimoji="1" lang="en-US" altLang="ja-JP" sz="1400" dirty="0">
                <a:solidFill>
                  <a:schemeClr val="bg1"/>
                </a:solidFill>
                <a:latin typeface="Segoe UI" panose="020B0502040204020203" pitchFamily="34" charset="0"/>
                <a:ea typeface="BIZ UDゴシック" panose="020B0400000000000000" pitchFamily="49" charset="-128"/>
              </a:rPr>
              <a:t>11</a:t>
            </a:r>
            <a:r>
              <a:rPr kumimoji="1" lang="ja-JP" altLang="en-US" sz="1400" dirty="0">
                <a:solidFill>
                  <a:schemeClr val="bg1"/>
                </a:solidFill>
                <a:latin typeface="Segoe UI" panose="020B0502040204020203" pitchFamily="34" charset="0"/>
                <a:ea typeface="BIZ UDゴシック" panose="020B0400000000000000" pitchFamily="49" charset="-128"/>
              </a:rPr>
              <a:t>月</a:t>
            </a:r>
            <a:r>
              <a:rPr kumimoji="1" lang="en-US" altLang="ja-JP" sz="1400" dirty="0">
                <a:solidFill>
                  <a:schemeClr val="bg1"/>
                </a:solidFill>
                <a:latin typeface="Segoe UI" panose="020B0502040204020203" pitchFamily="34" charset="0"/>
                <a:ea typeface="BIZ UDゴシック" panose="020B0400000000000000" pitchFamily="49" charset="-128"/>
              </a:rPr>
              <a:t>17</a:t>
            </a:r>
            <a:r>
              <a:rPr kumimoji="1" lang="ja-JP" altLang="en-US" sz="1400" dirty="0">
                <a:solidFill>
                  <a:schemeClr val="bg1"/>
                </a:solidFill>
                <a:latin typeface="Segoe UI" panose="020B0502040204020203" pitchFamily="34" charset="0"/>
                <a:ea typeface="BIZ UDゴシック" panose="020B0400000000000000" pitchFamily="49" charset="-128"/>
              </a:rPr>
              <a:t>日（水）に第 </a:t>
            </a:r>
            <a:r>
              <a:rPr kumimoji="1" lang="en-US" altLang="ja-JP" sz="1400" dirty="0">
                <a:solidFill>
                  <a:schemeClr val="bg1"/>
                </a:solidFill>
                <a:latin typeface="Segoe UI" panose="020B0502040204020203" pitchFamily="34" charset="0"/>
                <a:ea typeface="BIZ UDゴシック" panose="020B0400000000000000" pitchFamily="49" charset="-128"/>
              </a:rPr>
              <a:t>2 </a:t>
            </a:r>
            <a:r>
              <a:rPr kumimoji="1" lang="ja-JP" altLang="en-US" sz="1400" dirty="0">
                <a:solidFill>
                  <a:schemeClr val="bg1"/>
                </a:solidFill>
                <a:latin typeface="Segoe UI" panose="020B0502040204020203" pitchFamily="34" charset="0"/>
                <a:ea typeface="BIZ UDゴシック" panose="020B0400000000000000" pitchFamily="49" charset="-128"/>
              </a:rPr>
              <a:t>回 </a:t>
            </a:r>
            <a:r>
              <a:rPr kumimoji="1" lang="en-US" altLang="ja-JP" sz="1400" dirty="0">
                <a:solidFill>
                  <a:schemeClr val="bg1"/>
                </a:solidFill>
                <a:latin typeface="Segoe UI" panose="020B0502040204020203" pitchFamily="34" charset="0"/>
                <a:ea typeface="BIZ UDゴシック" panose="020B0400000000000000" pitchFamily="49" charset="-128"/>
              </a:rPr>
              <a:t>MIRC</a:t>
            </a:r>
            <a:r>
              <a:rPr kumimoji="1" lang="ja-JP" altLang="en-US" sz="1400" dirty="0">
                <a:solidFill>
                  <a:schemeClr val="bg1"/>
                </a:solidFill>
                <a:latin typeface="Segoe UI" panose="020B0502040204020203" pitchFamily="34" charset="0"/>
                <a:ea typeface="BIZ UDゴシック" panose="020B0400000000000000" pitchFamily="49" charset="-128"/>
              </a:rPr>
              <a:t>フォーラム</a:t>
            </a:r>
            <a:endParaRPr kumimoji="1" lang="en-US" altLang="ja-JP" sz="1400" dirty="0">
              <a:solidFill>
                <a:schemeClr val="bg1"/>
              </a:solidFill>
              <a:latin typeface="Segoe UI" panose="020B0502040204020203" pitchFamily="34" charset="0"/>
              <a:ea typeface="BIZ UDゴシック" panose="020B0400000000000000" pitchFamily="49" charset="-128"/>
            </a:endParaRPr>
          </a:p>
          <a:p>
            <a:pPr algn="just"/>
            <a:r>
              <a:rPr kumimoji="1" lang="ja-JP" altLang="en-US" sz="1400" b="1" dirty="0">
                <a:solidFill>
                  <a:srgbClr val="00B0F0"/>
                </a:solidFill>
                <a:latin typeface="Segoe UI" panose="020B0502040204020203" pitchFamily="34" charset="0"/>
                <a:ea typeface="BIZ UDゴシック" panose="020B0400000000000000" pitchFamily="49" charset="-128"/>
              </a:rPr>
              <a:t>「</a:t>
            </a:r>
            <a:r>
              <a:rPr lang="ja-JP" altLang="en-US" sz="1400" b="1" dirty="0">
                <a:solidFill>
                  <a:srgbClr val="00B0F0"/>
                </a:solidFill>
                <a:latin typeface="Segoe UI" panose="020B0502040204020203" pitchFamily="34" charset="0"/>
                <a:ea typeface="BIZ UDゴシック" panose="020B0400000000000000" pitchFamily="49" charset="-128"/>
              </a:rPr>
              <a:t>革新マテリアルによるイノベーションの実現</a:t>
            </a:r>
            <a:r>
              <a:rPr kumimoji="1" lang="ja-JP" altLang="en-US" sz="1400" b="1" dirty="0">
                <a:solidFill>
                  <a:srgbClr val="00B0F0"/>
                </a:solidFill>
                <a:latin typeface="Segoe UI" panose="020B0502040204020203" pitchFamily="34" charset="0"/>
                <a:ea typeface="BIZ UDゴシック" panose="020B0400000000000000" pitchFamily="49" charset="-128"/>
              </a:rPr>
              <a:t>」</a:t>
            </a:r>
            <a:r>
              <a:rPr kumimoji="1" lang="ja-JP" altLang="en-US" sz="1400" dirty="0">
                <a:solidFill>
                  <a:schemeClr val="bg1"/>
                </a:solidFill>
                <a:latin typeface="Segoe UI" panose="020B0502040204020203" pitchFamily="34" charset="0"/>
                <a:ea typeface="BIZ UDゴシック" panose="020B0400000000000000" pitchFamily="49" charset="-128"/>
              </a:rPr>
              <a:t>を開催いたします。</a:t>
            </a:r>
            <a:endParaRPr kumimoji="1" lang="ja-JP" altLang="en-US" dirty="0">
              <a:solidFill>
                <a:schemeClr val="bg1"/>
              </a:solidFill>
              <a:latin typeface="Segoe UI" panose="020B0502040204020203" pitchFamily="34" charset="0"/>
            </a:endParaRPr>
          </a:p>
        </p:txBody>
      </p:sp>
      <p:sp>
        <p:nvSpPr>
          <p:cNvPr id="12" name="テキスト ボックス 11">
            <a:extLst>
              <a:ext uri="{FF2B5EF4-FFF2-40B4-BE49-F238E27FC236}">
                <a16:creationId xmlns:a16="http://schemas.microsoft.com/office/drawing/2014/main" id="{F65A81B3-9134-4DEE-8A24-778DA2EE0C8F}"/>
              </a:ext>
            </a:extLst>
          </p:cNvPr>
          <p:cNvSpPr txBox="1"/>
          <p:nvPr/>
        </p:nvSpPr>
        <p:spPr>
          <a:xfrm>
            <a:off x="304713" y="9614230"/>
            <a:ext cx="6358128" cy="276999"/>
          </a:xfrm>
          <a:prstGeom prst="rect">
            <a:avLst/>
          </a:prstGeom>
          <a:noFill/>
        </p:spPr>
        <p:txBody>
          <a:bodyPr wrap="square" rtlCol="0">
            <a:spAutoFit/>
          </a:bodyPr>
          <a:lstStyle/>
          <a:p>
            <a:pPr algn="ctr"/>
            <a:r>
              <a:rPr kumimoji="1" lang="ja-JP" altLang="en-US" sz="1200" b="1" dirty="0">
                <a:solidFill>
                  <a:schemeClr val="bg1"/>
                </a:solidFill>
                <a:latin typeface="Segoe UI" panose="020B0502040204020203" pitchFamily="34" charset="0"/>
                <a:ea typeface="BIZ UDゴシック" panose="020B0400000000000000" pitchFamily="49" charset="-128"/>
              </a:rPr>
              <a:t>主　催：　　東京大学連携研究機構マテリアルイノベーション研究センター（</a:t>
            </a:r>
            <a:r>
              <a:rPr kumimoji="1" lang="en-US" altLang="ja-JP" sz="1200" b="1" dirty="0">
                <a:solidFill>
                  <a:schemeClr val="bg1"/>
                </a:solidFill>
                <a:latin typeface="Segoe UI" panose="020B0502040204020203" pitchFamily="34" charset="0"/>
                <a:ea typeface="BIZ UDゴシック" panose="020B0400000000000000" pitchFamily="49" charset="-128"/>
              </a:rPr>
              <a:t>MIRC</a:t>
            </a:r>
            <a:r>
              <a:rPr kumimoji="1" lang="ja-JP" altLang="en-US" sz="1200" b="1" dirty="0">
                <a:solidFill>
                  <a:schemeClr val="bg1"/>
                </a:solidFill>
                <a:latin typeface="Segoe UI" panose="020B0502040204020203" pitchFamily="34" charset="0"/>
                <a:ea typeface="BIZ UDゴシック" panose="020B0400000000000000" pitchFamily="49" charset="-128"/>
              </a:rPr>
              <a:t>）</a:t>
            </a:r>
            <a:endParaRPr kumimoji="1" lang="ja-JP" altLang="en-US" sz="1200" b="1" dirty="0">
              <a:solidFill>
                <a:schemeClr val="bg1"/>
              </a:solidFill>
              <a:latin typeface="Segoe UI" panose="020B0502040204020203" pitchFamily="34" charset="0"/>
            </a:endParaRPr>
          </a:p>
        </p:txBody>
      </p:sp>
      <p:pic>
        <p:nvPicPr>
          <p:cNvPr id="13" name="図 12">
            <a:extLst>
              <a:ext uri="{FF2B5EF4-FFF2-40B4-BE49-F238E27FC236}">
                <a16:creationId xmlns:a16="http://schemas.microsoft.com/office/drawing/2014/main" id="{24BED787-4FC3-41BF-BDAD-371569CE5771}"/>
              </a:ext>
            </a:extLst>
          </p:cNvPr>
          <p:cNvPicPr>
            <a:picLocks noChangeAspect="1"/>
          </p:cNvPicPr>
          <p:nvPr/>
        </p:nvPicPr>
        <p:blipFill>
          <a:blip r:embed="rId2"/>
          <a:stretch>
            <a:fillRect/>
          </a:stretch>
        </p:blipFill>
        <p:spPr>
          <a:xfrm>
            <a:off x="5408454" y="7811845"/>
            <a:ext cx="1142873" cy="1142873"/>
          </a:xfrm>
          <a:prstGeom prst="rect">
            <a:avLst/>
          </a:prstGeom>
        </p:spPr>
      </p:pic>
      <p:sp>
        <p:nvSpPr>
          <p:cNvPr id="22" name="テキスト ボックス 21">
            <a:extLst>
              <a:ext uri="{FF2B5EF4-FFF2-40B4-BE49-F238E27FC236}">
                <a16:creationId xmlns:a16="http://schemas.microsoft.com/office/drawing/2014/main" id="{D032BA62-FD7D-4D62-8911-BA36D5594E34}"/>
              </a:ext>
            </a:extLst>
          </p:cNvPr>
          <p:cNvSpPr txBox="1"/>
          <p:nvPr/>
        </p:nvSpPr>
        <p:spPr>
          <a:xfrm>
            <a:off x="304713" y="115502"/>
            <a:ext cx="2246692" cy="338554"/>
          </a:xfrm>
          <a:prstGeom prst="rect">
            <a:avLst/>
          </a:prstGeom>
          <a:solidFill>
            <a:srgbClr val="002060"/>
          </a:solidFill>
        </p:spPr>
        <p:txBody>
          <a:bodyPr wrap="square" rtlCol="0">
            <a:spAutoFit/>
          </a:bodyPr>
          <a:lstStyle/>
          <a:p>
            <a:pPr algn="ctr"/>
            <a:r>
              <a:rPr kumimoji="1" lang="ja-JP" altLang="en-US" sz="1600" b="1" dirty="0">
                <a:solidFill>
                  <a:schemeClr val="bg1"/>
                </a:solidFill>
                <a:latin typeface="BIZ UDゴシック" panose="020B0400000000000000" pitchFamily="49" charset="-128"/>
                <a:ea typeface="BIZ UDゴシック" panose="020B0400000000000000" pitchFamily="49" charset="-128"/>
              </a:rPr>
              <a:t>オンラインセミナー</a:t>
            </a:r>
          </a:p>
        </p:txBody>
      </p:sp>
      <p:sp>
        <p:nvSpPr>
          <p:cNvPr id="24" name="テキスト ボックス 23">
            <a:extLst>
              <a:ext uri="{FF2B5EF4-FFF2-40B4-BE49-F238E27FC236}">
                <a16:creationId xmlns:a16="http://schemas.microsoft.com/office/drawing/2014/main" id="{43695665-46C4-4977-A49F-F699F0366356}"/>
              </a:ext>
            </a:extLst>
          </p:cNvPr>
          <p:cNvSpPr txBox="1"/>
          <p:nvPr/>
        </p:nvSpPr>
        <p:spPr>
          <a:xfrm>
            <a:off x="61093" y="2967526"/>
            <a:ext cx="838221" cy="305659"/>
          </a:xfrm>
          <a:prstGeom prst="rect">
            <a:avLst/>
          </a:prstGeom>
          <a:solidFill>
            <a:srgbClr val="00B0F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趣旨</a:t>
            </a:r>
          </a:p>
        </p:txBody>
      </p:sp>
      <p:sp>
        <p:nvSpPr>
          <p:cNvPr id="26" name="テキスト ボックス 25">
            <a:extLst>
              <a:ext uri="{FF2B5EF4-FFF2-40B4-BE49-F238E27FC236}">
                <a16:creationId xmlns:a16="http://schemas.microsoft.com/office/drawing/2014/main" id="{68373BEF-EE8E-49B5-8064-DD1FC64B211C}"/>
              </a:ext>
            </a:extLst>
          </p:cNvPr>
          <p:cNvSpPr txBox="1"/>
          <p:nvPr/>
        </p:nvSpPr>
        <p:spPr>
          <a:xfrm>
            <a:off x="1061462" y="8882837"/>
            <a:ext cx="5272283" cy="677108"/>
          </a:xfrm>
          <a:prstGeom prst="rect">
            <a:avLst/>
          </a:prstGeom>
          <a:noFill/>
        </p:spPr>
        <p:txBody>
          <a:bodyPr wrap="square">
            <a:spAutoFit/>
          </a:bodyPr>
          <a:lstStyle/>
          <a:p>
            <a:r>
              <a:rPr kumimoji="1" lang="en-US" altLang="ja-JP" sz="2000" dirty="0">
                <a:solidFill>
                  <a:schemeClr val="bg1"/>
                </a:solidFill>
                <a:latin typeface="Segoe UI "/>
                <a:ea typeface="BIZ UDゴシック" panose="020B0400000000000000" pitchFamily="49" charset="-128"/>
              </a:rPr>
              <a:t>E-mail: </a:t>
            </a:r>
            <a:r>
              <a:rPr kumimoji="1" lang="en-US" altLang="ja-JP" sz="2000" dirty="0" err="1">
                <a:solidFill>
                  <a:schemeClr val="bg1"/>
                </a:solidFill>
                <a:latin typeface="Segoe UI "/>
                <a:ea typeface="BIZ UDゴシック" panose="020B0400000000000000" pitchFamily="49" charset="-128"/>
              </a:rPr>
              <a:t>mirc_sec</a:t>
            </a:r>
            <a:r>
              <a:rPr kumimoji="1" lang="en-US" altLang="ja-JP" sz="2000" dirty="0">
                <a:solidFill>
                  <a:schemeClr val="bg1"/>
                </a:solidFill>
                <a:latin typeface="Segoe UI "/>
                <a:ea typeface="BIZ UDゴシック" panose="020B0400000000000000" pitchFamily="49" charset="-128"/>
              </a:rPr>
              <a:t>(at)edu.k.u-tokyo.ac.jp</a:t>
            </a:r>
          </a:p>
          <a:p>
            <a:r>
              <a:rPr lang="ja-JP" altLang="en-US" sz="1800" dirty="0">
                <a:solidFill>
                  <a:schemeClr val="bg1"/>
                </a:solidFill>
                <a:latin typeface="Segoe UI "/>
                <a:ea typeface="BIZ UDゴシック" panose="020B0400000000000000" pitchFamily="49" charset="-128"/>
              </a:rPr>
              <a:t>　　　　　　</a:t>
            </a:r>
            <a:r>
              <a:rPr lang="ja-JP" altLang="en-US" sz="1400" dirty="0">
                <a:solidFill>
                  <a:schemeClr val="bg1"/>
                </a:solidFill>
                <a:latin typeface="Segoe UI "/>
                <a:ea typeface="BIZ UDゴシック" panose="020B0400000000000000" pitchFamily="49" charset="-128"/>
              </a:rPr>
              <a:t>（</a:t>
            </a:r>
            <a:r>
              <a:rPr lang="en-US" altLang="ja-JP" sz="1400" dirty="0">
                <a:solidFill>
                  <a:schemeClr val="bg1"/>
                </a:solidFill>
                <a:latin typeface="Segoe UI "/>
                <a:ea typeface="BIZ UDゴシック" panose="020B0400000000000000" pitchFamily="49" charset="-128"/>
              </a:rPr>
              <a:t>(at)</a:t>
            </a:r>
            <a:r>
              <a:rPr lang="ja-JP" altLang="en-US" sz="1400" dirty="0">
                <a:solidFill>
                  <a:schemeClr val="bg1"/>
                </a:solidFill>
                <a:latin typeface="Segoe UI "/>
                <a:ea typeface="BIZ UDゴシック" panose="020B0400000000000000" pitchFamily="49" charset="-128"/>
              </a:rPr>
              <a:t>を</a:t>
            </a:r>
            <a:r>
              <a:rPr lang="en-US" altLang="ja-JP" sz="1400" dirty="0">
                <a:solidFill>
                  <a:schemeClr val="bg1"/>
                </a:solidFill>
                <a:latin typeface="Segoe UI "/>
                <a:ea typeface="BIZ UDゴシック" panose="020B0400000000000000" pitchFamily="49" charset="-128"/>
              </a:rPr>
              <a:t>@</a:t>
            </a:r>
            <a:r>
              <a:rPr lang="ja-JP" altLang="en-US" sz="1400" dirty="0">
                <a:solidFill>
                  <a:schemeClr val="bg1"/>
                </a:solidFill>
                <a:latin typeface="Segoe UI "/>
                <a:ea typeface="BIZ UDゴシック" panose="020B0400000000000000" pitchFamily="49" charset="-128"/>
              </a:rPr>
              <a:t>に変更して送信をお願いします。）</a:t>
            </a:r>
            <a:endParaRPr kumimoji="1" lang="en-US" altLang="ja-JP" sz="1800" dirty="0">
              <a:solidFill>
                <a:schemeClr val="bg1"/>
              </a:solidFill>
              <a:latin typeface="Segoe UI "/>
              <a:ea typeface="BIZ UDゴシック" panose="020B0400000000000000" pitchFamily="49" charset="-128"/>
            </a:endParaRPr>
          </a:p>
        </p:txBody>
      </p:sp>
      <p:sp>
        <p:nvSpPr>
          <p:cNvPr id="27" name="テキスト ボックス 26">
            <a:extLst>
              <a:ext uri="{FF2B5EF4-FFF2-40B4-BE49-F238E27FC236}">
                <a16:creationId xmlns:a16="http://schemas.microsoft.com/office/drawing/2014/main" id="{06017926-F03C-4A8D-BB05-A69652F8FC90}"/>
              </a:ext>
            </a:extLst>
          </p:cNvPr>
          <p:cNvSpPr txBox="1"/>
          <p:nvPr/>
        </p:nvSpPr>
        <p:spPr>
          <a:xfrm>
            <a:off x="1061462" y="5959926"/>
            <a:ext cx="6017680" cy="1077218"/>
          </a:xfrm>
          <a:prstGeom prst="rect">
            <a:avLst/>
          </a:prstGeom>
          <a:noFill/>
        </p:spPr>
        <p:txBody>
          <a:bodyPr wrap="square">
            <a:spAutoFit/>
          </a:bodyPr>
          <a:lstStyle/>
          <a:p>
            <a:r>
              <a:rPr kumimoji="1" lang="en-US" altLang="ja-JP" sz="1800" b="1" dirty="0">
                <a:solidFill>
                  <a:schemeClr val="bg1"/>
                </a:solidFill>
                <a:latin typeface="Segoe UI "/>
                <a:ea typeface="BIZ UDゴシック" panose="020B0400000000000000" pitchFamily="49" charset="-128"/>
              </a:rPr>
              <a:t>2021</a:t>
            </a:r>
            <a:r>
              <a:rPr kumimoji="1" lang="ja-JP" altLang="en-US" sz="1800" b="1" dirty="0">
                <a:solidFill>
                  <a:schemeClr val="bg1"/>
                </a:solidFill>
                <a:latin typeface="Segoe UI "/>
                <a:ea typeface="BIZ UDゴシック" panose="020B0400000000000000" pitchFamily="49" charset="-128"/>
              </a:rPr>
              <a:t>年</a:t>
            </a:r>
            <a:r>
              <a:rPr kumimoji="1" lang="en-US" altLang="ja-JP" sz="3600" b="1" dirty="0">
                <a:solidFill>
                  <a:schemeClr val="bg1"/>
                </a:solidFill>
                <a:latin typeface="Segoe UI "/>
                <a:ea typeface="BIZ UDゴシック" panose="020B0400000000000000" pitchFamily="49" charset="-128"/>
              </a:rPr>
              <a:t>11</a:t>
            </a:r>
            <a:r>
              <a:rPr kumimoji="1" lang="ja-JP" altLang="en-US" sz="2000" b="1" dirty="0">
                <a:solidFill>
                  <a:schemeClr val="bg1"/>
                </a:solidFill>
                <a:latin typeface="Segoe UI "/>
                <a:ea typeface="BIZ UDゴシック" panose="020B0400000000000000" pitchFamily="49" charset="-128"/>
              </a:rPr>
              <a:t>月</a:t>
            </a:r>
            <a:r>
              <a:rPr kumimoji="1" lang="en-US" altLang="ja-JP" sz="3600" b="1" dirty="0">
                <a:solidFill>
                  <a:schemeClr val="bg1"/>
                </a:solidFill>
                <a:latin typeface="Segoe UI "/>
                <a:ea typeface="BIZ UDゴシック" panose="020B0400000000000000" pitchFamily="49" charset="-128"/>
              </a:rPr>
              <a:t>17</a:t>
            </a:r>
            <a:r>
              <a:rPr kumimoji="1" lang="ja-JP" altLang="en-US" sz="2000" b="1" dirty="0">
                <a:solidFill>
                  <a:schemeClr val="bg1"/>
                </a:solidFill>
                <a:latin typeface="Segoe UI "/>
                <a:ea typeface="BIZ UDゴシック" panose="020B0400000000000000" pitchFamily="49" charset="-128"/>
              </a:rPr>
              <a:t>日（水） </a:t>
            </a:r>
            <a:r>
              <a:rPr kumimoji="1" lang="en-US" altLang="ja-JP" sz="2800" b="1" dirty="0">
                <a:solidFill>
                  <a:schemeClr val="bg1"/>
                </a:solidFill>
                <a:latin typeface="Segoe UI "/>
                <a:ea typeface="BIZ UDゴシック" panose="020B0400000000000000" pitchFamily="49" charset="-128"/>
              </a:rPr>
              <a:t>13:00</a:t>
            </a:r>
            <a:r>
              <a:rPr kumimoji="1" lang="ja-JP" altLang="en-US" sz="2800" b="1" dirty="0">
                <a:solidFill>
                  <a:schemeClr val="bg1"/>
                </a:solidFill>
                <a:latin typeface="Segoe UI "/>
                <a:ea typeface="BIZ UDゴシック" panose="020B0400000000000000" pitchFamily="49" charset="-128"/>
              </a:rPr>
              <a:t>～</a:t>
            </a:r>
            <a:r>
              <a:rPr kumimoji="1" lang="en-US" altLang="ja-JP" sz="2800" b="1" dirty="0">
                <a:solidFill>
                  <a:schemeClr val="bg1"/>
                </a:solidFill>
                <a:latin typeface="Segoe UI "/>
                <a:ea typeface="BIZ UDゴシック" panose="020B0400000000000000" pitchFamily="49" charset="-128"/>
              </a:rPr>
              <a:t>18:00</a:t>
            </a:r>
            <a:r>
              <a:rPr lang="en-US" altLang="ja-JP" sz="2800" b="1" dirty="0">
                <a:solidFill>
                  <a:schemeClr val="bg1"/>
                </a:solidFill>
                <a:latin typeface="Segoe UI "/>
                <a:ea typeface="BIZ UDゴシック" panose="020B0400000000000000" pitchFamily="49" charset="-128"/>
              </a:rPr>
              <a:t>		</a:t>
            </a:r>
            <a:endParaRPr kumimoji="1" lang="en-US" altLang="ja-JP" sz="1600" b="1" dirty="0">
              <a:solidFill>
                <a:schemeClr val="bg1"/>
              </a:solidFill>
              <a:latin typeface="Segoe UI "/>
              <a:ea typeface="BIZ UDゴシック" panose="020B0400000000000000" pitchFamily="49" charset="-128"/>
            </a:endParaRPr>
          </a:p>
        </p:txBody>
      </p:sp>
      <p:sp>
        <p:nvSpPr>
          <p:cNvPr id="29" name="テキスト ボックス 28">
            <a:extLst>
              <a:ext uri="{FF2B5EF4-FFF2-40B4-BE49-F238E27FC236}">
                <a16:creationId xmlns:a16="http://schemas.microsoft.com/office/drawing/2014/main" id="{5A8BD461-2D57-47C3-86FD-4797BCE45F86}"/>
              </a:ext>
            </a:extLst>
          </p:cNvPr>
          <p:cNvSpPr txBox="1"/>
          <p:nvPr/>
        </p:nvSpPr>
        <p:spPr>
          <a:xfrm>
            <a:off x="5950211" y="6460516"/>
            <a:ext cx="1126833" cy="369332"/>
          </a:xfrm>
          <a:prstGeom prst="rect">
            <a:avLst/>
          </a:prstGeom>
          <a:noFill/>
        </p:spPr>
        <p:txBody>
          <a:bodyPr wrap="square">
            <a:spAutoFit/>
          </a:bodyPr>
          <a:lstStyle/>
          <a:p>
            <a:r>
              <a:rPr kumimoji="1" lang="ja-JP" altLang="en-US" sz="1800" b="1" dirty="0">
                <a:solidFill>
                  <a:schemeClr val="bg1"/>
                </a:solidFill>
                <a:latin typeface="Segoe UI "/>
                <a:ea typeface="BIZ UDゴシック" panose="020B0400000000000000" pitchFamily="49" charset="-128"/>
              </a:rPr>
              <a:t>（予定）</a:t>
            </a:r>
            <a:endParaRPr lang="ja-JP" altLang="en-US" dirty="0">
              <a:solidFill>
                <a:schemeClr val="bg1"/>
              </a:solidFill>
            </a:endParaRPr>
          </a:p>
        </p:txBody>
      </p:sp>
      <p:sp>
        <p:nvSpPr>
          <p:cNvPr id="31" name="テキスト ボックス 30">
            <a:extLst>
              <a:ext uri="{FF2B5EF4-FFF2-40B4-BE49-F238E27FC236}">
                <a16:creationId xmlns:a16="http://schemas.microsoft.com/office/drawing/2014/main" id="{F515052B-2AA9-4C0A-9250-4F067D8DFD2A}"/>
              </a:ext>
            </a:extLst>
          </p:cNvPr>
          <p:cNvSpPr txBox="1"/>
          <p:nvPr/>
        </p:nvSpPr>
        <p:spPr>
          <a:xfrm>
            <a:off x="1061462" y="6714800"/>
            <a:ext cx="3986762" cy="461665"/>
          </a:xfrm>
          <a:prstGeom prst="rect">
            <a:avLst/>
          </a:prstGeom>
          <a:noFill/>
        </p:spPr>
        <p:txBody>
          <a:bodyPr wrap="square">
            <a:spAutoFit/>
          </a:bodyPr>
          <a:lstStyle/>
          <a:p>
            <a:r>
              <a:rPr kumimoji="1" lang="en-US" altLang="ja-JP" sz="1800" dirty="0">
                <a:solidFill>
                  <a:schemeClr val="bg1"/>
                </a:solidFill>
                <a:latin typeface="Segoe UI "/>
                <a:ea typeface="BIZ UDゴシック" panose="020B0400000000000000" pitchFamily="49" charset="-128"/>
              </a:rPr>
              <a:t>Zoom</a:t>
            </a:r>
            <a:r>
              <a:rPr kumimoji="1" lang="ja-JP" altLang="en-US" sz="1800" dirty="0">
                <a:solidFill>
                  <a:schemeClr val="bg1"/>
                </a:solidFill>
                <a:latin typeface="Segoe UI "/>
                <a:ea typeface="BIZ UDゴシック" panose="020B0400000000000000" pitchFamily="49" charset="-128"/>
              </a:rPr>
              <a:t>による</a:t>
            </a:r>
            <a:r>
              <a:rPr kumimoji="1" lang="ja-JP" altLang="en-US" sz="2400" b="1" dirty="0">
                <a:solidFill>
                  <a:srgbClr val="FF0000"/>
                </a:solidFill>
                <a:latin typeface="Segoe UI "/>
                <a:ea typeface="BIZ UDゴシック" panose="020B0400000000000000" pitchFamily="49" charset="-128"/>
              </a:rPr>
              <a:t>オンライン開催</a:t>
            </a:r>
            <a:endParaRPr kumimoji="1" lang="en-US" altLang="ja-JP" sz="1800" b="1" dirty="0">
              <a:solidFill>
                <a:srgbClr val="FF0000"/>
              </a:solidFill>
              <a:latin typeface="Segoe UI "/>
              <a:ea typeface="BIZ UDゴシック" panose="020B0400000000000000" pitchFamily="49" charset="-128"/>
            </a:endParaRPr>
          </a:p>
        </p:txBody>
      </p:sp>
      <p:sp>
        <p:nvSpPr>
          <p:cNvPr id="33" name="テキスト ボックス 32">
            <a:extLst>
              <a:ext uri="{FF2B5EF4-FFF2-40B4-BE49-F238E27FC236}">
                <a16:creationId xmlns:a16="http://schemas.microsoft.com/office/drawing/2014/main" id="{91499337-E080-4D65-85FC-D3292BC39AD0}"/>
              </a:ext>
            </a:extLst>
          </p:cNvPr>
          <p:cNvSpPr txBox="1"/>
          <p:nvPr/>
        </p:nvSpPr>
        <p:spPr>
          <a:xfrm>
            <a:off x="61091" y="7638777"/>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申込方法</a:t>
            </a:r>
          </a:p>
        </p:txBody>
      </p:sp>
      <p:sp>
        <p:nvSpPr>
          <p:cNvPr id="35" name="テキスト ボックス 34">
            <a:extLst>
              <a:ext uri="{FF2B5EF4-FFF2-40B4-BE49-F238E27FC236}">
                <a16:creationId xmlns:a16="http://schemas.microsoft.com/office/drawing/2014/main" id="{3D00B154-80E5-4E2A-B684-FC35D07DB581}"/>
              </a:ext>
            </a:extLst>
          </p:cNvPr>
          <p:cNvSpPr txBox="1"/>
          <p:nvPr/>
        </p:nvSpPr>
        <p:spPr>
          <a:xfrm>
            <a:off x="5817845" y="6768293"/>
            <a:ext cx="885686" cy="369332"/>
          </a:xfrm>
          <a:prstGeom prst="rect">
            <a:avLst/>
          </a:prstGeom>
          <a:noFill/>
        </p:spPr>
        <p:txBody>
          <a:bodyPr wrap="square">
            <a:spAutoFit/>
          </a:bodyPr>
          <a:lstStyle/>
          <a:p>
            <a:r>
              <a:rPr kumimoji="1" lang="ja-JP" altLang="en-US" sz="1800" dirty="0">
                <a:solidFill>
                  <a:schemeClr val="bg1"/>
                </a:solidFill>
                <a:latin typeface="Segoe UI "/>
                <a:ea typeface="BIZ UDゴシック" panose="020B0400000000000000" pitchFamily="49" charset="-128"/>
              </a:rPr>
              <a:t>無料</a:t>
            </a:r>
            <a:endParaRPr kumimoji="1" lang="en-US" altLang="ja-JP" sz="1800" b="1" dirty="0">
              <a:solidFill>
                <a:schemeClr val="bg1"/>
              </a:solidFill>
              <a:latin typeface="Segoe UI "/>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9C43B30F-4758-443F-BC23-64FFEBC207B4}"/>
              </a:ext>
            </a:extLst>
          </p:cNvPr>
          <p:cNvSpPr txBox="1"/>
          <p:nvPr/>
        </p:nvSpPr>
        <p:spPr>
          <a:xfrm>
            <a:off x="4758101" y="6789321"/>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参加費</a:t>
            </a:r>
          </a:p>
        </p:txBody>
      </p:sp>
      <p:sp>
        <p:nvSpPr>
          <p:cNvPr id="37" name="テキスト ボックス 36">
            <a:extLst>
              <a:ext uri="{FF2B5EF4-FFF2-40B4-BE49-F238E27FC236}">
                <a16:creationId xmlns:a16="http://schemas.microsoft.com/office/drawing/2014/main" id="{182A588D-152B-44A9-B938-45890D22F817}"/>
              </a:ext>
            </a:extLst>
          </p:cNvPr>
          <p:cNvSpPr txBox="1"/>
          <p:nvPr/>
        </p:nvSpPr>
        <p:spPr>
          <a:xfrm>
            <a:off x="61091" y="6829848"/>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会場</a:t>
            </a:r>
          </a:p>
        </p:txBody>
      </p:sp>
      <p:sp>
        <p:nvSpPr>
          <p:cNvPr id="38" name="テキスト ボックス 37">
            <a:extLst>
              <a:ext uri="{FF2B5EF4-FFF2-40B4-BE49-F238E27FC236}">
                <a16:creationId xmlns:a16="http://schemas.microsoft.com/office/drawing/2014/main" id="{ABEE1B75-9443-40DA-9619-C030C172D75A}"/>
              </a:ext>
            </a:extLst>
          </p:cNvPr>
          <p:cNvSpPr txBox="1"/>
          <p:nvPr/>
        </p:nvSpPr>
        <p:spPr>
          <a:xfrm>
            <a:off x="61091" y="6204789"/>
            <a:ext cx="951850"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日時</a:t>
            </a:r>
          </a:p>
        </p:txBody>
      </p:sp>
      <p:sp>
        <p:nvSpPr>
          <p:cNvPr id="40" name="テキスト ボックス 39">
            <a:extLst>
              <a:ext uri="{FF2B5EF4-FFF2-40B4-BE49-F238E27FC236}">
                <a16:creationId xmlns:a16="http://schemas.microsoft.com/office/drawing/2014/main" id="{91960BDA-4EAF-40F4-840D-568572E7C5BC}"/>
              </a:ext>
            </a:extLst>
          </p:cNvPr>
          <p:cNvSpPr txBox="1"/>
          <p:nvPr/>
        </p:nvSpPr>
        <p:spPr>
          <a:xfrm>
            <a:off x="1061462" y="7624563"/>
            <a:ext cx="5735447" cy="646331"/>
          </a:xfrm>
          <a:prstGeom prst="rect">
            <a:avLst/>
          </a:prstGeom>
          <a:noFill/>
        </p:spPr>
        <p:txBody>
          <a:bodyPr wrap="square">
            <a:spAutoFit/>
          </a:bodyPr>
          <a:lstStyle/>
          <a:p>
            <a:r>
              <a:rPr kumimoji="1" lang="en-US" altLang="ja-JP" sz="1600" dirty="0">
                <a:solidFill>
                  <a:schemeClr val="bg1"/>
                </a:solidFill>
                <a:latin typeface="Segoe UI "/>
                <a:ea typeface="BIZ UDゴシック" panose="020B0400000000000000" pitchFamily="49" charset="-128"/>
              </a:rPr>
              <a:t>MIRC</a:t>
            </a:r>
            <a:r>
              <a:rPr kumimoji="1" lang="ja-JP" altLang="en-US" sz="1600" dirty="0">
                <a:solidFill>
                  <a:schemeClr val="bg1"/>
                </a:solidFill>
                <a:latin typeface="Segoe UI "/>
                <a:ea typeface="BIZ UDゴシック" panose="020B0400000000000000" pitchFamily="49" charset="-128"/>
              </a:rPr>
              <a:t>ホームページよりお申し込みください。</a:t>
            </a:r>
            <a:endParaRPr kumimoji="1" lang="en-US" altLang="ja-JP" sz="1600" dirty="0">
              <a:solidFill>
                <a:schemeClr val="bg1"/>
              </a:solidFill>
              <a:latin typeface="Segoe UI "/>
              <a:ea typeface="BIZ UDゴシック" panose="020B0400000000000000" pitchFamily="49" charset="-128"/>
            </a:endParaRPr>
          </a:p>
          <a:p>
            <a:r>
              <a:rPr kumimoji="1" lang="en-US" altLang="ja-JP" sz="2000" dirty="0">
                <a:solidFill>
                  <a:schemeClr val="bg1"/>
                </a:solidFill>
                <a:latin typeface="Segoe UI "/>
                <a:ea typeface="BIZ UDゴシック" panose="020B0400000000000000" pitchFamily="49" charset="-128"/>
                <a:hlinkClick r:id="rId3">
                  <a:extLst>
                    <a:ext uri="{A12FA001-AC4F-418D-AE19-62706E023703}">
                      <ahyp:hlinkClr xmlns:ahyp="http://schemas.microsoft.com/office/drawing/2018/hyperlinkcolor" val="tx"/>
                    </a:ext>
                  </a:extLst>
                </a:hlinkClick>
              </a:rPr>
              <a:t>http://mirc.k.u-tokyo.ac.jp/</a:t>
            </a:r>
            <a:endParaRPr kumimoji="1" lang="en-US" altLang="ja-JP" sz="2000" dirty="0">
              <a:solidFill>
                <a:schemeClr val="bg1"/>
              </a:solidFill>
              <a:latin typeface="Segoe UI "/>
              <a:ea typeface="BIZ UDゴシック" panose="020B0400000000000000" pitchFamily="49" charset="-128"/>
            </a:endParaRPr>
          </a:p>
        </p:txBody>
      </p:sp>
      <p:sp>
        <p:nvSpPr>
          <p:cNvPr id="41" name="テキスト ボックス 40">
            <a:extLst>
              <a:ext uri="{FF2B5EF4-FFF2-40B4-BE49-F238E27FC236}">
                <a16:creationId xmlns:a16="http://schemas.microsoft.com/office/drawing/2014/main" id="{A2E520CB-373B-423F-978D-2432ED57C994}"/>
              </a:ext>
            </a:extLst>
          </p:cNvPr>
          <p:cNvSpPr txBox="1"/>
          <p:nvPr/>
        </p:nvSpPr>
        <p:spPr>
          <a:xfrm>
            <a:off x="47741" y="8385210"/>
            <a:ext cx="951851"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申込期限</a:t>
            </a:r>
          </a:p>
        </p:txBody>
      </p:sp>
      <p:sp>
        <p:nvSpPr>
          <p:cNvPr id="42" name="テキスト ボックス 41">
            <a:extLst>
              <a:ext uri="{FF2B5EF4-FFF2-40B4-BE49-F238E27FC236}">
                <a16:creationId xmlns:a16="http://schemas.microsoft.com/office/drawing/2014/main" id="{8EFEEF94-7817-405F-A2FF-ACB3DC7ADEDD}"/>
              </a:ext>
            </a:extLst>
          </p:cNvPr>
          <p:cNvSpPr txBox="1"/>
          <p:nvPr/>
        </p:nvSpPr>
        <p:spPr>
          <a:xfrm>
            <a:off x="5140044" y="7491359"/>
            <a:ext cx="1772394" cy="307777"/>
          </a:xfrm>
          <a:prstGeom prst="rect">
            <a:avLst/>
          </a:prstGeom>
          <a:noFill/>
        </p:spPr>
        <p:txBody>
          <a:bodyPr wrap="square">
            <a:spAutoFit/>
          </a:bodyPr>
          <a:lstStyle/>
          <a:p>
            <a:r>
              <a:rPr lang="ja-JP" altLang="en-US" sz="1400" dirty="0">
                <a:solidFill>
                  <a:schemeClr val="bg1"/>
                </a:solidFill>
                <a:latin typeface="Segoe UI "/>
                <a:ea typeface="BIZ UDゴシック" panose="020B0400000000000000" pitchFamily="49" charset="-128"/>
              </a:rPr>
              <a:t>▼</a:t>
            </a:r>
            <a:r>
              <a:rPr lang="en-US" altLang="ja-JP" sz="1400" dirty="0">
                <a:solidFill>
                  <a:schemeClr val="bg1"/>
                </a:solidFill>
                <a:latin typeface="Segoe UI "/>
                <a:ea typeface="BIZ UDゴシック" panose="020B0400000000000000" pitchFamily="49" charset="-128"/>
              </a:rPr>
              <a:t>QR</a:t>
            </a:r>
            <a:r>
              <a:rPr lang="ja-JP" altLang="en-US" sz="1400" dirty="0">
                <a:solidFill>
                  <a:schemeClr val="bg1"/>
                </a:solidFill>
                <a:latin typeface="Segoe UI "/>
                <a:ea typeface="BIZ UDゴシック" panose="020B0400000000000000" pitchFamily="49" charset="-128"/>
              </a:rPr>
              <a:t>コード</a:t>
            </a:r>
            <a:r>
              <a:rPr lang="ja-JP" altLang="en-US" sz="1100" dirty="0">
                <a:solidFill>
                  <a:schemeClr val="bg1"/>
                </a:solidFill>
                <a:latin typeface="Segoe UI "/>
                <a:ea typeface="BIZ UDゴシック" panose="020B0400000000000000" pitchFamily="49" charset="-128"/>
              </a:rPr>
              <a:t>はこちら</a:t>
            </a:r>
            <a:endParaRPr kumimoji="1" lang="en-US" altLang="ja-JP" sz="1400" dirty="0">
              <a:solidFill>
                <a:schemeClr val="bg1"/>
              </a:solidFill>
              <a:latin typeface="Segoe UI "/>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A6B3579A-3D05-4728-A303-11CEC5E3DAC0}"/>
              </a:ext>
            </a:extLst>
          </p:cNvPr>
          <p:cNvSpPr txBox="1"/>
          <p:nvPr/>
        </p:nvSpPr>
        <p:spPr>
          <a:xfrm>
            <a:off x="1061462" y="8338779"/>
            <a:ext cx="3645548" cy="400110"/>
          </a:xfrm>
          <a:prstGeom prst="rect">
            <a:avLst/>
          </a:prstGeom>
          <a:noFill/>
        </p:spPr>
        <p:txBody>
          <a:bodyPr wrap="square">
            <a:spAutoFit/>
          </a:bodyPr>
          <a:lstStyle/>
          <a:p>
            <a:r>
              <a:rPr kumimoji="1" lang="en-US" altLang="ja-JP" sz="1600" dirty="0">
                <a:solidFill>
                  <a:schemeClr val="bg1"/>
                </a:solidFill>
                <a:latin typeface="Segoe UI "/>
                <a:ea typeface="BIZ UDゴシック" panose="020B0400000000000000" pitchFamily="49" charset="-128"/>
              </a:rPr>
              <a:t>2021</a:t>
            </a:r>
            <a:r>
              <a:rPr kumimoji="1" lang="ja-JP" altLang="en-US" sz="1600" dirty="0">
                <a:solidFill>
                  <a:schemeClr val="bg1"/>
                </a:solidFill>
                <a:latin typeface="Segoe UI "/>
                <a:ea typeface="BIZ UDゴシック" panose="020B0400000000000000" pitchFamily="49" charset="-128"/>
              </a:rPr>
              <a:t>年</a:t>
            </a:r>
            <a:r>
              <a:rPr kumimoji="1" lang="en-US" altLang="ja-JP" sz="2000" b="1" dirty="0">
                <a:solidFill>
                  <a:schemeClr val="bg1"/>
                </a:solidFill>
                <a:latin typeface="Segoe UI "/>
                <a:ea typeface="BIZ UDゴシック" panose="020B0400000000000000" pitchFamily="49" charset="-128"/>
              </a:rPr>
              <a:t>11</a:t>
            </a:r>
            <a:r>
              <a:rPr kumimoji="1" lang="ja-JP" altLang="en-US" sz="1600" b="1" dirty="0">
                <a:solidFill>
                  <a:schemeClr val="bg1"/>
                </a:solidFill>
                <a:latin typeface="Segoe UI "/>
                <a:ea typeface="BIZ UDゴシック" panose="020B0400000000000000" pitchFamily="49" charset="-128"/>
              </a:rPr>
              <a:t>月</a:t>
            </a:r>
            <a:r>
              <a:rPr kumimoji="1" lang="en-US" altLang="ja-JP" sz="2000" b="1" dirty="0">
                <a:solidFill>
                  <a:schemeClr val="bg1"/>
                </a:solidFill>
                <a:latin typeface="Segoe UI "/>
                <a:ea typeface="BIZ UDゴシック" panose="020B0400000000000000" pitchFamily="49" charset="-128"/>
              </a:rPr>
              <a:t>16</a:t>
            </a:r>
            <a:r>
              <a:rPr kumimoji="1" lang="ja-JP" altLang="en-US" sz="1600" b="1" dirty="0">
                <a:solidFill>
                  <a:schemeClr val="bg1"/>
                </a:solidFill>
                <a:latin typeface="Segoe UI "/>
                <a:ea typeface="BIZ UDゴシック" panose="020B0400000000000000" pitchFamily="49" charset="-128"/>
              </a:rPr>
              <a:t>日</a:t>
            </a:r>
            <a:r>
              <a:rPr kumimoji="1" lang="ja-JP" altLang="en-US" sz="1600" dirty="0">
                <a:solidFill>
                  <a:schemeClr val="bg1"/>
                </a:solidFill>
                <a:latin typeface="Segoe UI "/>
                <a:ea typeface="BIZ UDゴシック" panose="020B0400000000000000" pitchFamily="49" charset="-128"/>
              </a:rPr>
              <a:t>（火）</a:t>
            </a:r>
            <a:r>
              <a:rPr kumimoji="1" lang="en-US" altLang="ja-JP" sz="2000" b="1" dirty="0">
                <a:solidFill>
                  <a:schemeClr val="bg1"/>
                </a:solidFill>
                <a:latin typeface="Segoe UI "/>
                <a:ea typeface="BIZ UDゴシック" panose="020B0400000000000000" pitchFamily="49" charset="-128"/>
              </a:rPr>
              <a:t>15:00</a:t>
            </a:r>
            <a:r>
              <a:rPr kumimoji="1" lang="ja-JP" altLang="en-US" sz="1600" dirty="0">
                <a:solidFill>
                  <a:schemeClr val="bg1"/>
                </a:solidFill>
                <a:latin typeface="Segoe UI "/>
                <a:ea typeface="BIZ UDゴシック" panose="020B0400000000000000" pitchFamily="49" charset="-128"/>
              </a:rPr>
              <a:t>まで</a:t>
            </a:r>
            <a:endParaRPr kumimoji="1" lang="en-US" altLang="ja-JP" sz="1600" dirty="0">
              <a:solidFill>
                <a:schemeClr val="bg1"/>
              </a:solidFill>
              <a:latin typeface="Segoe UI "/>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E31B3CBD-DF20-4087-9FD0-896B8563FC3B}"/>
              </a:ext>
            </a:extLst>
          </p:cNvPr>
          <p:cNvSpPr txBox="1"/>
          <p:nvPr/>
        </p:nvSpPr>
        <p:spPr>
          <a:xfrm>
            <a:off x="51682" y="8948247"/>
            <a:ext cx="951851" cy="307777"/>
          </a:xfrm>
          <a:prstGeom prst="rect">
            <a:avLst/>
          </a:prstGeom>
          <a:solidFill>
            <a:srgbClr val="002060"/>
          </a:solidFill>
        </p:spPr>
        <p:txBody>
          <a:bodyPr wrap="square" rtlCol="0">
            <a:spAutoFit/>
          </a:bodyPr>
          <a:lstStyle/>
          <a:p>
            <a:pPr algn="ctr"/>
            <a:r>
              <a:rPr lang="ja-JP" altLang="en-US" sz="1400" dirty="0">
                <a:solidFill>
                  <a:schemeClr val="bg1"/>
                </a:solidFill>
                <a:latin typeface="BIZ UDゴシック" panose="020B0400000000000000" pitchFamily="49" charset="-128"/>
                <a:ea typeface="BIZ UDゴシック" panose="020B0400000000000000" pitchFamily="49" charset="-128"/>
              </a:rPr>
              <a:t>問合せ先</a:t>
            </a:r>
            <a:endParaRPr kumimoji="1" lang="ja-JP" altLang="en-US" sz="1400" dirty="0">
              <a:solidFill>
                <a:schemeClr val="bg1"/>
              </a:solidFill>
              <a:latin typeface="BIZ UDゴシック" panose="020B0400000000000000" pitchFamily="49" charset="-128"/>
              <a:ea typeface="BIZ UDゴシック" panose="020B0400000000000000" pitchFamily="49" charset="-128"/>
            </a:endParaRPr>
          </a:p>
        </p:txBody>
      </p:sp>
      <p:cxnSp>
        <p:nvCxnSpPr>
          <p:cNvPr id="47" name="直線コネクタ 46">
            <a:extLst>
              <a:ext uri="{FF2B5EF4-FFF2-40B4-BE49-F238E27FC236}">
                <a16:creationId xmlns:a16="http://schemas.microsoft.com/office/drawing/2014/main" id="{B4F13ECF-B0D4-46B9-ABA1-316C9468CEB6}"/>
              </a:ext>
            </a:extLst>
          </p:cNvPr>
          <p:cNvCxnSpPr>
            <a:cxnSpLocks/>
          </p:cNvCxnSpPr>
          <p:nvPr/>
        </p:nvCxnSpPr>
        <p:spPr>
          <a:xfrm>
            <a:off x="12345" y="7491359"/>
            <a:ext cx="6833311"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74E2738F-96DF-4F90-8A63-3E2E3617F514}"/>
              </a:ext>
            </a:extLst>
          </p:cNvPr>
          <p:cNvSpPr txBox="1"/>
          <p:nvPr/>
        </p:nvSpPr>
        <p:spPr>
          <a:xfrm>
            <a:off x="1980126" y="7172152"/>
            <a:ext cx="3986762" cy="276999"/>
          </a:xfrm>
          <a:prstGeom prst="rect">
            <a:avLst/>
          </a:prstGeom>
          <a:noFill/>
        </p:spPr>
        <p:txBody>
          <a:bodyPr wrap="square">
            <a:spAutoFit/>
          </a:bodyPr>
          <a:lstStyle/>
          <a:p>
            <a:r>
              <a:rPr lang="en-US" altLang="ja-JP" sz="1200" dirty="0">
                <a:solidFill>
                  <a:schemeClr val="bg1"/>
                </a:solidFill>
                <a:latin typeface="Segoe UI "/>
                <a:ea typeface="BIZ UDゴシック" panose="020B0400000000000000" pitchFamily="49" charset="-128"/>
              </a:rPr>
              <a:t>※</a:t>
            </a:r>
            <a:r>
              <a:rPr lang="ja-JP" altLang="en-US" sz="1200" dirty="0">
                <a:solidFill>
                  <a:schemeClr val="bg1"/>
                </a:solidFill>
                <a:latin typeface="Segoe UI "/>
                <a:ea typeface="BIZ UDゴシック" panose="020B0400000000000000" pitchFamily="49" charset="-128"/>
              </a:rPr>
              <a:t>回線の都合上、先着</a:t>
            </a:r>
            <a:r>
              <a:rPr lang="en-US" altLang="ja-JP" sz="1200" dirty="0">
                <a:solidFill>
                  <a:schemeClr val="bg1"/>
                </a:solidFill>
                <a:latin typeface="Segoe UI "/>
                <a:ea typeface="BIZ UDゴシック" panose="020B0400000000000000" pitchFamily="49" charset="-128"/>
              </a:rPr>
              <a:t>250</a:t>
            </a:r>
            <a:r>
              <a:rPr lang="ja-JP" altLang="en-US" sz="1200" dirty="0">
                <a:solidFill>
                  <a:schemeClr val="bg1"/>
                </a:solidFill>
                <a:latin typeface="Segoe UI "/>
                <a:ea typeface="BIZ UDゴシック" panose="020B0400000000000000" pitchFamily="49" charset="-128"/>
              </a:rPr>
              <a:t>名までとさせていただきます</a:t>
            </a:r>
            <a:endParaRPr kumimoji="1" lang="en-US" altLang="ja-JP" sz="1600" dirty="0">
              <a:solidFill>
                <a:schemeClr val="bg1"/>
              </a:solidFill>
              <a:latin typeface="Segoe UI "/>
              <a:ea typeface="BIZ UDゴシック" panose="020B0400000000000000" pitchFamily="49" charset="-128"/>
            </a:endParaRPr>
          </a:p>
        </p:txBody>
      </p:sp>
    </p:spTree>
    <p:extLst>
      <p:ext uri="{BB962C8B-B14F-4D97-AF65-F5344CB8AC3E}">
        <p14:creationId xmlns:p14="http://schemas.microsoft.com/office/powerpoint/2010/main" val="69745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2820A17F-4130-4D81-91DC-AE7A657BDF9D}"/>
              </a:ext>
            </a:extLst>
          </p:cNvPr>
          <p:cNvSpPr/>
          <p:nvPr/>
        </p:nvSpPr>
        <p:spPr>
          <a:xfrm>
            <a:off x="73657" y="7643986"/>
            <a:ext cx="6710686" cy="81085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23AB8AFE-4DE5-4D49-ADAF-835B73351F6F}"/>
              </a:ext>
            </a:extLst>
          </p:cNvPr>
          <p:cNvSpPr/>
          <p:nvPr/>
        </p:nvSpPr>
        <p:spPr>
          <a:xfrm>
            <a:off x="73657" y="6668952"/>
            <a:ext cx="6710686" cy="81085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B4BA84AE-B5C9-4B05-8A35-83834378943E}"/>
              </a:ext>
            </a:extLst>
          </p:cNvPr>
          <p:cNvSpPr/>
          <p:nvPr/>
        </p:nvSpPr>
        <p:spPr>
          <a:xfrm>
            <a:off x="73657" y="5708665"/>
            <a:ext cx="6710686" cy="81085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5F1C8FF5-13C1-4C5D-AFD4-FD99B7936EA5}"/>
              </a:ext>
            </a:extLst>
          </p:cNvPr>
          <p:cNvSpPr/>
          <p:nvPr/>
        </p:nvSpPr>
        <p:spPr>
          <a:xfrm>
            <a:off x="73657" y="8612810"/>
            <a:ext cx="6710686" cy="6604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1A2F6FDF-F7D0-4403-82BF-77DD7F9E4A1F}"/>
              </a:ext>
            </a:extLst>
          </p:cNvPr>
          <p:cNvSpPr/>
          <p:nvPr/>
        </p:nvSpPr>
        <p:spPr>
          <a:xfrm>
            <a:off x="73657" y="4248980"/>
            <a:ext cx="6710686" cy="81085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93F233B0-AA37-40AF-B90B-C3D66CF91217}"/>
              </a:ext>
            </a:extLst>
          </p:cNvPr>
          <p:cNvSpPr/>
          <p:nvPr/>
        </p:nvSpPr>
        <p:spPr>
          <a:xfrm>
            <a:off x="73657" y="3289271"/>
            <a:ext cx="6710686" cy="81085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FEDF23E-BB5A-4A6F-BB41-BAB1F841E8F6}"/>
              </a:ext>
            </a:extLst>
          </p:cNvPr>
          <p:cNvSpPr/>
          <p:nvPr/>
        </p:nvSpPr>
        <p:spPr>
          <a:xfrm>
            <a:off x="73657" y="2517000"/>
            <a:ext cx="6710686" cy="6604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2212F888-D9C8-410A-9EB4-40FB61EC44F3}"/>
              </a:ext>
            </a:extLst>
          </p:cNvPr>
          <p:cNvSpPr/>
          <p:nvPr/>
        </p:nvSpPr>
        <p:spPr>
          <a:xfrm>
            <a:off x="73657" y="1773874"/>
            <a:ext cx="6710686" cy="6604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AF429757-1C8B-4350-AF78-879038C5945B}"/>
              </a:ext>
            </a:extLst>
          </p:cNvPr>
          <p:cNvSpPr/>
          <p:nvPr/>
        </p:nvSpPr>
        <p:spPr>
          <a:xfrm>
            <a:off x="73657" y="1023374"/>
            <a:ext cx="6710686" cy="6604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4A11D2DF-FAC0-4157-BC55-18EBF565ED0C}"/>
              </a:ext>
            </a:extLst>
          </p:cNvPr>
          <p:cNvSpPr txBox="1"/>
          <p:nvPr/>
        </p:nvSpPr>
        <p:spPr>
          <a:xfrm>
            <a:off x="180267" y="572903"/>
            <a:ext cx="6519143" cy="9448740"/>
          </a:xfrm>
          <a:prstGeom prst="rect">
            <a:avLst/>
          </a:prstGeom>
          <a:noFill/>
        </p:spPr>
        <p:txBody>
          <a:bodyPr wrap="square" rtlCol="0">
            <a:spAutoFit/>
          </a:bodyPr>
          <a:lstStyle/>
          <a:p>
            <a:r>
              <a:rPr kumimoji="1" lang="en-US" altLang="ja-JP" sz="1600" dirty="0">
                <a:solidFill>
                  <a:schemeClr val="bg1"/>
                </a:solidFill>
                <a:latin typeface="Segoe UI" panose="020B0502040204020203" pitchFamily="34" charset="0"/>
                <a:ea typeface="BIZ UDゴシック" panose="020B0400000000000000" pitchFamily="49" charset="-128"/>
              </a:rPr>
              <a:t>12:30</a:t>
            </a:r>
            <a:r>
              <a:rPr kumimoji="1" lang="ja-JP" altLang="en-US" sz="1600" dirty="0">
                <a:solidFill>
                  <a:schemeClr val="bg1"/>
                </a:solidFill>
                <a:latin typeface="Segoe UI" panose="020B0502040204020203" pitchFamily="34" charset="0"/>
                <a:ea typeface="BIZ UDゴシック" panose="020B0400000000000000" pitchFamily="49" charset="-128"/>
              </a:rPr>
              <a:t>　接続開始（</a:t>
            </a:r>
            <a:r>
              <a:rPr kumimoji="1" lang="en-US" altLang="ja-JP" sz="1600" dirty="0">
                <a:solidFill>
                  <a:schemeClr val="bg1"/>
                </a:solidFill>
                <a:latin typeface="Segoe UI" panose="020B0502040204020203" pitchFamily="34" charset="0"/>
                <a:ea typeface="BIZ UDゴシック" panose="020B0400000000000000" pitchFamily="49" charset="-128"/>
              </a:rPr>
              <a:t>Zoom</a:t>
            </a:r>
            <a:r>
              <a:rPr kumimoji="1" lang="ja-JP" altLang="en-US" sz="1600" dirty="0">
                <a:solidFill>
                  <a:schemeClr val="bg1"/>
                </a:solidFill>
                <a:latin typeface="Segoe UI" panose="020B0502040204020203" pitchFamily="34" charset="0"/>
                <a:ea typeface="BIZ UDゴシック" panose="020B0400000000000000" pitchFamily="49" charset="-128"/>
              </a:rPr>
              <a:t>）</a:t>
            </a:r>
            <a:endParaRPr kumimoji="1" lang="en-US" altLang="ja-JP" sz="1600" dirty="0">
              <a:solidFill>
                <a:schemeClr val="bg1"/>
              </a:solidFill>
              <a:latin typeface="Segoe UI" panose="020B0502040204020203" pitchFamily="34" charset="0"/>
              <a:ea typeface="BIZ UDゴシック" panose="020B0400000000000000" pitchFamily="49" charset="-128"/>
            </a:endParaRPr>
          </a:p>
          <a:p>
            <a:endParaRPr kumimoji="1" lang="en-US" altLang="ja-JP" sz="1600" dirty="0">
              <a:latin typeface="Segoe UI" panose="020B0502040204020203" pitchFamily="34" charset="0"/>
              <a:ea typeface="BIZ UDゴシック" panose="020B0400000000000000" pitchFamily="49" charset="-128"/>
            </a:endParaRPr>
          </a:p>
          <a:p>
            <a:r>
              <a:rPr kumimoji="1" lang="en-US" altLang="ja-JP" sz="1600" dirty="0">
                <a:latin typeface="Segoe UI" panose="020B0502040204020203" pitchFamily="34" charset="0"/>
                <a:ea typeface="BIZ UDゴシック" panose="020B0400000000000000" pitchFamily="49" charset="-128"/>
              </a:rPr>
              <a:t>13:00	</a:t>
            </a:r>
            <a:r>
              <a:rPr kumimoji="1" lang="ja-JP" altLang="en-US" sz="1600" b="1" dirty="0">
                <a:latin typeface="Segoe UI" panose="020B0502040204020203" pitchFamily="34" charset="0"/>
                <a:ea typeface="BIZ UDゴシック" panose="020B0400000000000000" pitchFamily="49" charset="-128"/>
              </a:rPr>
              <a:t>挨拶</a:t>
            </a:r>
            <a:endParaRPr kumimoji="1" lang="en-US" altLang="ja-JP" sz="1600" b="1" dirty="0">
              <a:latin typeface="Segoe UI" panose="020B0502040204020203" pitchFamily="34" charset="0"/>
              <a:ea typeface="BIZ UDゴシック" panose="020B0400000000000000" pitchFamily="49" charset="-128"/>
            </a:endParaRPr>
          </a:p>
          <a:p>
            <a:pPr lvl="2"/>
            <a:r>
              <a:rPr kumimoji="1" lang="ja-JP" altLang="en-US" sz="1600" dirty="0">
                <a:latin typeface="Segoe UI" panose="020B0502040204020203" pitchFamily="34" charset="0"/>
                <a:ea typeface="BIZ UDゴシック" panose="020B0400000000000000" pitchFamily="49" charset="-128"/>
              </a:rPr>
              <a:t>出口 敦 　｜ 東京大学大学院新領域創成科学研究科長</a:t>
            </a:r>
            <a:endParaRPr kumimoji="1" lang="en-US" altLang="ja-JP" sz="1600" dirty="0">
              <a:latin typeface="Segoe UI" panose="020B0502040204020203" pitchFamily="34" charset="0"/>
              <a:ea typeface="BIZ UDゴシック" panose="020B0400000000000000" pitchFamily="49" charset="-128"/>
            </a:endParaRPr>
          </a:p>
          <a:p>
            <a:endParaRPr kumimoji="1" lang="en-US" altLang="ja-JP" sz="1600" dirty="0">
              <a:latin typeface="Segoe UI" panose="020B0502040204020203" pitchFamily="34" charset="0"/>
              <a:ea typeface="BIZ UDゴシック" panose="020B0400000000000000" pitchFamily="49" charset="-128"/>
            </a:endParaRPr>
          </a:p>
          <a:p>
            <a:r>
              <a:rPr kumimoji="1" lang="en-US" altLang="ja-JP" sz="1600" dirty="0">
                <a:latin typeface="Segoe UI" panose="020B0502040204020203" pitchFamily="34" charset="0"/>
                <a:ea typeface="BIZ UDゴシック" panose="020B0400000000000000" pitchFamily="49" charset="-128"/>
              </a:rPr>
              <a:t>13:10	</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活動報告</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【MIRC</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の紹介と５年間の活動報告</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a:t>
            </a:r>
            <a:endParaRPr lang="en-US" altLang="ja-JP" sz="1600" b="1" dirty="0">
              <a:highlight>
                <a:srgbClr val="FFFF00"/>
              </a:highlight>
              <a:latin typeface="Segoe UI" panose="020B0502040204020203" pitchFamily="34" charset="0"/>
              <a:ea typeface="BIZ UDゴシック" panose="020B0400000000000000" pitchFamily="49" charset="-128"/>
              <a:cs typeface="Courier New" panose="02070309020205020404" pitchFamily="49" charset="0"/>
            </a:endParaRPr>
          </a:p>
          <a:p>
            <a:pPr lvl="1"/>
            <a:r>
              <a:rPr kumimoji="1" lang="en-US" altLang="ja-JP" sz="1600" dirty="0">
                <a:latin typeface="Segoe UI" panose="020B0502040204020203" pitchFamily="34" charset="0"/>
                <a:ea typeface="BIZ UDゴシック" panose="020B0400000000000000" pitchFamily="49" charset="-128"/>
                <a:cs typeface="Courier New" panose="02070309020205020404" pitchFamily="49" charset="0"/>
              </a:rPr>
              <a:t>	</a:t>
            </a:r>
            <a:r>
              <a:rPr kumimoji="1" lang="ja-JP" altLang="en-US" sz="1600" dirty="0">
                <a:latin typeface="Segoe UI" panose="020B0502040204020203" pitchFamily="34" charset="0"/>
                <a:ea typeface="BIZ UDゴシック" panose="020B0400000000000000" pitchFamily="49" charset="-128"/>
              </a:rPr>
              <a:t>伊藤 耕三 ｜ </a:t>
            </a:r>
            <a:r>
              <a:rPr kumimoji="1" lang="en-US" altLang="ja-JP" sz="1600" dirty="0">
                <a:latin typeface="Segoe UI" panose="020B0502040204020203" pitchFamily="34" charset="0"/>
                <a:ea typeface="BIZ UDゴシック" panose="020B0400000000000000" pitchFamily="49" charset="-128"/>
              </a:rPr>
              <a:t>MIRC</a:t>
            </a:r>
            <a:r>
              <a:rPr kumimoji="1" lang="ja-JP" altLang="en-US" sz="1600" dirty="0">
                <a:latin typeface="Segoe UI" panose="020B0502040204020203" pitchFamily="34" charset="0"/>
                <a:ea typeface="BIZ UDゴシック" panose="020B0400000000000000" pitchFamily="49" charset="-128"/>
              </a:rPr>
              <a:t>機構長</a:t>
            </a:r>
            <a:endParaRPr kumimoji="1" lang="en-US" altLang="ja-JP" sz="1600" dirty="0">
              <a:latin typeface="Segoe UI" panose="020B0502040204020203" pitchFamily="34" charset="0"/>
              <a:ea typeface="BIZ UDゴシック" panose="020B0400000000000000" pitchFamily="49" charset="-128"/>
            </a:endParaRPr>
          </a:p>
          <a:p>
            <a:endParaRPr kumimoji="1" lang="en-US" altLang="ja-JP" sz="1600" dirty="0">
              <a:latin typeface="Segoe UI" panose="020B0502040204020203" pitchFamily="34" charset="0"/>
              <a:ea typeface="BIZ UDゴシック" panose="020B0400000000000000" pitchFamily="49" charset="-128"/>
            </a:endParaRPr>
          </a:p>
          <a:p>
            <a:r>
              <a:rPr kumimoji="1" lang="en-US" altLang="ja-JP" sz="1600" dirty="0">
                <a:latin typeface="Segoe UI" panose="020B0502040204020203" pitchFamily="34" charset="0"/>
                <a:ea typeface="BIZ UDゴシック" panose="020B0400000000000000" pitchFamily="49" charset="-128"/>
              </a:rPr>
              <a:t>13:30	</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基調講演</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en-US" sz="1600" b="1" dirty="0">
                <a:effectLst/>
                <a:latin typeface="Segoe UI" panose="020B0502040204020203" pitchFamily="34" charset="0"/>
                <a:ea typeface="BIZ UDゴシック" panose="020B0400000000000000" pitchFamily="49" charset="-128"/>
                <a:cs typeface="Courier New" panose="02070309020205020404" pitchFamily="49" charset="0"/>
              </a:rPr>
              <a:t>　</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a:t>
            </a:r>
            <a:r>
              <a:rPr lang="ja-JP" altLang="ja-JP" sz="1600" b="1" kern="0" dirty="0">
                <a:effectLst/>
                <a:latin typeface="Segoe UI" panose="020B0502040204020203" pitchFamily="34" charset="0"/>
                <a:ea typeface="BIZ UDゴシック" panose="020B0400000000000000" pitchFamily="49" charset="-128"/>
                <a:cs typeface="ＭＳ Ｐゴシック" panose="020B0600070205080204" pitchFamily="50" charset="-128"/>
              </a:rPr>
              <a:t>ポストコロナ時代のマテリアル研究</a:t>
            </a:r>
            <a:r>
              <a:rPr lang="en-US" altLang="ja-JP" sz="1600" b="1" kern="0" dirty="0">
                <a:effectLst/>
                <a:latin typeface="Segoe UI" panose="020B0502040204020203" pitchFamily="34" charset="0"/>
                <a:ea typeface="BIZ UDゴシック" panose="020B0400000000000000" pitchFamily="49" charset="-128"/>
                <a:cs typeface="ＭＳ Ｐゴシック" panose="020B0600070205080204" pitchFamily="50" charset="-128"/>
              </a:rPr>
              <a:t>】</a:t>
            </a:r>
            <a:endParaRPr lang="en-US" altLang="ja-JP" sz="1600" b="1" dirty="0">
              <a:effectLst/>
              <a:highlight>
                <a:srgbClr val="FFFF00"/>
              </a:highlight>
              <a:latin typeface="Segoe UI" panose="020B0502040204020203" pitchFamily="34" charset="0"/>
              <a:ea typeface="BIZ UDゴシック" panose="020B0400000000000000" pitchFamily="49" charset="-128"/>
              <a:cs typeface="Courier New" panose="02070309020205020404" pitchFamily="49" charset="0"/>
            </a:endParaRPr>
          </a:p>
          <a:p>
            <a:pPr lvl="1"/>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橋本</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和仁</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kumimoji="1" lang="ja-JP" altLang="en-US" sz="1600" dirty="0">
                <a:latin typeface="Segoe UI" panose="020B0502040204020203" pitchFamily="34" charset="0"/>
                <a:ea typeface="BIZ UDゴシック" panose="020B0400000000000000" pitchFamily="49" charset="-128"/>
              </a:rPr>
              <a:t>｜ 国立研究開発法人物質・材料研究機構 理事長</a:t>
            </a:r>
            <a:endParaRPr kumimoji="1" lang="en-US" altLang="ja-JP" sz="1600" dirty="0">
              <a:latin typeface="Segoe UI" panose="020B0502040204020203" pitchFamily="34" charset="0"/>
              <a:ea typeface="BIZ UDゴシック" panose="020B0400000000000000" pitchFamily="49" charset="-128"/>
            </a:endParaRPr>
          </a:p>
          <a:p>
            <a:endParaRPr kumimoji="1" lang="en-US" altLang="ja-JP" sz="1600" dirty="0">
              <a:latin typeface="Segoe UI" panose="020B0502040204020203" pitchFamily="34" charset="0"/>
              <a:ea typeface="BIZ UDゴシック" panose="020B0400000000000000" pitchFamily="49" charset="-128"/>
            </a:endParaRPr>
          </a:p>
          <a:p>
            <a:r>
              <a:rPr kumimoji="1" lang="en-US" altLang="ja-JP" sz="1600" dirty="0">
                <a:latin typeface="Segoe UI" panose="020B0502040204020203" pitchFamily="34" charset="0"/>
                <a:ea typeface="BIZ UDゴシック" panose="020B0400000000000000" pitchFamily="49" charset="-128"/>
              </a:rPr>
              <a:t>14:30	</a:t>
            </a:r>
            <a:r>
              <a:rPr kumimoji="1" lang="ja-JP" altLang="en-US" sz="1600" b="1" dirty="0">
                <a:latin typeface="Segoe UI" panose="020B0502040204020203" pitchFamily="34" charset="0"/>
                <a:ea typeface="BIZ UDゴシック" panose="020B0400000000000000" pitchFamily="49" charset="-128"/>
              </a:rPr>
              <a:t>招待講演</a:t>
            </a:r>
            <a:r>
              <a:rPr kumimoji="1" lang="en-US" altLang="ja-JP" sz="1600" b="1" dirty="0">
                <a:latin typeface="Segoe UI" panose="020B0502040204020203" pitchFamily="34" charset="0"/>
                <a:ea typeface="BIZ UDゴシック" panose="020B0400000000000000" pitchFamily="49" charset="-128"/>
              </a:rPr>
              <a:t>1</a:t>
            </a:r>
          </a:p>
          <a:p>
            <a:r>
              <a:rPr kumimoji="1" lang="en-US" altLang="ja-JP" sz="1600" b="1" dirty="0">
                <a:latin typeface="Segoe UI" panose="020B0502040204020203" pitchFamily="34" charset="0"/>
                <a:ea typeface="BIZ UDゴシック" panose="020B0400000000000000" pitchFamily="49" charset="-128"/>
              </a:rPr>
              <a:t>【</a:t>
            </a:r>
            <a:r>
              <a:rPr lang="ja-JP"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革新分子構造解析「結晶スポンジ法」</a:t>
            </a:r>
            <a:r>
              <a:rPr lang="en-US"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 </a:t>
            </a:r>
            <a:r>
              <a:rPr lang="ja-JP"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基礎研究が羽ばたくまで</a:t>
            </a:r>
            <a:r>
              <a:rPr lang="en-US"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a:t>
            </a:r>
            <a:endParaRPr kumimoji="1" lang="en-US" altLang="ja-JP" sz="1600" b="1" dirty="0">
              <a:highlight>
                <a:srgbClr val="FFFF00"/>
              </a:highlight>
              <a:latin typeface="Segoe UI" panose="020B0502040204020203" pitchFamily="34" charset="0"/>
              <a:ea typeface="BIZ UDゴシック" panose="020B0400000000000000" pitchFamily="49" charset="-128"/>
            </a:endParaRPr>
          </a:p>
          <a:p>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藤田</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誠</a:t>
            </a:r>
            <a:r>
              <a:rPr lang="ja-JP" altLang="en-US" sz="1600" dirty="0">
                <a:effectLst/>
                <a:latin typeface="Segoe UI" panose="020B0502040204020203" pitchFamily="34" charset="0"/>
                <a:ea typeface="BIZ UDゴシック" panose="020B0400000000000000" pitchFamily="49" charset="-128"/>
                <a:cs typeface="Courier New" panose="02070309020205020404" pitchFamily="49" charset="0"/>
              </a:rPr>
              <a:t>　 </a:t>
            </a:r>
            <a:r>
              <a:rPr kumimoji="1" lang="ja-JP" altLang="en-US" sz="1600" dirty="0">
                <a:latin typeface="Segoe UI" panose="020B0502040204020203" pitchFamily="34" charset="0"/>
                <a:ea typeface="BIZ UDゴシック" panose="020B0400000000000000" pitchFamily="49" charset="-128"/>
              </a:rPr>
              <a:t>｜ 東京大学 卓越教授 （工学系研究科教授）</a:t>
            </a:r>
            <a:endParaRPr kumimoji="1" lang="en-US" altLang="ja-JP" sz="1600" dirty="0">
              <a:latin typeface="Segoe UI" panose="020B0502040204020203" pitchFamily="34" charset="0"/>
              <a:ea typeface="BIZ UDゴシック" panose="020B0400000000000000" pitchFamily="49" charset="-128"/>
            </a:endParaRPr>
          </a:p>
          <a:p>
            <a:endParaRPr kumimoji="1" lang="en-US" altLang="ja-JP" sz="1600" dirty="0">
              <a:latin typeface="Segoe UI" panose="020B0502040204020203" pitchFamily="34" charset="0"/>
              <a:ea typeface="BIZ UDゴシック" panose="020B0400000000000000" pitchFamily="49" charset="-128"/>
            </a:endParaRPr>
          </a:p>
          <a:p>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15:05	</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招待講演</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2</a:t>
            </a:r>
          </a:p>
          <a:p>
            <a:r>
              <a:rPr lang="en-US" altLang="ja-JP" sz="1600" b="1" dirty="0">
                <a:latin typeface="Segoe UI" panose="020B0502040204020203" pitchFamily="34" charset="0"/>
                <a:ea typeface="BIZ UDゴシック" panose="020B0400000000000000" pitchFamily="49" charset="-128"/>
                <a:cs typeface="Courier New" panose="02070309020205020404" pitchFamily="49" charset="0"/>
              </a:rPr>
              <a:t>	</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a:t>
            </a:r>
            <a:r>
              <a:rPr lang="ja-JP" altLang="ja-JP" sz="1600" b="1" dirty="0">
                <a:latin typeface="Segoe UI" panose="020B0502040204020203" pitchFamily="34" charset="0"/>
                <a:ea typeface="BIZ UDゴシック" panose="020B0400000000000000" pitchFamily="49" charset="-128"/>
              </a:rPr>
              <a:t>強い水素結合で拓く高分子材料の</a:t>
            </a:r>
            <a:r>
              <a:rPr lang="ja-JP" altLang="en-US" sz="1600" b="1" dirty="0">
                <a:latin typeface="Segoe UI" panose="020B0502040204020203" pitchFamily="34" charset="0"/>
                <a:ea typeface="BIZ UDゴシック" panose="020B0400000000000000" pitchFamily="49" charset="-128"/>
              </a:rPr>
              <a:t>革新</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a:t>
            </a:r>
            <a:endParaRPr kumimoji="1" lang="en-US" altLang="ja-JP" sz="1600" b="1" dirty="0">
              <a:latin typeface="Segoe UI" panose="020B0502040204020203" pitchFamily="34" charset="0"/>
              <a:ea typeface="BIZ UDゴシック" panose="020B0400000000000000" pitchFamily="49" charset="-128"/>
            </a:endParaRPr>
          </a:p>
          <a:p>
            <a:pPr lvl="2"/>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吉江</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尚子</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kumimoji="1" lang="ja-JP" altLang="en-US" sz="1600" dirty="0">
                <a:latin typeface="Segoe UI" panose="020B0502040204020203" pitchFamily="34" charset="0"/>
                <a:ea typeface="BIZ UDゴシック" panose="020B0400000000000000" pitchFamily="49" charset="-128"/>
              </a:rPr>
              <a:t>｜ 東京大学生産技術研究所 教授</a:t>
            </a:r>
            <a:endPar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endParaRPr>
          </a:p>
          <a:p>
            <a:endParaRPr kumimoji="1" lang="en-US" altLang="ja-JP" sz="1600" dirty="0">
              <a:latin typeface="Segoe UI" panose="020B0502040204020203" pitchFamily="34" charset="0"/>
              <a:ea typeface="BIZ UDゴシック" panose="020B0400000000000000" pitchFamily="49" charset="-128"/>
            </a:endParaRPr>
          </a:p>
          <a:p>
            <a:r>
              <a:rPr kumimoji="1" lang="ja-JP" altLang="en-US" sz="1600" dirty="0">
                <a:solidFill>
                  <a:schemeClr val="bg1"/>
                </a:solidFill>
                <a:latin typeface="Segoe UI" panose="020B0502040204020203" pitchFamily="34" charset="0"/>
                <a:ea typeface="BIZ UDゴシック" panose="020B0400000000000000" pitchFamily="49" charset="-128"/>
              </a:rPr>
              <a:t>＜休憩＞</a:t>
            </a:r>
            <a:endParaRPr kumimoji="1" lang="en-US" altLang="ja-JP" sz="1600" dirty="0">
              <a:solidFill>
                <a:schemeClr val="bg1"/>
              </a:solidFill>
              <a:highlight>
                <a:srgbClr val="FFFF00"/>
              </a:highlight>
              <a:latin typeface="Segoe UI" panose="020B0502040204020203" pitchFamily="34" charset="0"/>
              <a:ea typeface="BIZ UDゴシック" panose="020B0400000000000000" pitchFamily="49" charset="-128"/>
            </a:endParaRPr>
          </a:p>
          <a:p>
            <a:endPar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endParaRPr>
          </a:p>
          <a:p>
            <a:r>
              <a:rPr lang="en-US" altLang="ja-JP" sz="1600" dirty="0">
                <a:latin typeface="Segoe UI" panose="020B0502040204020203" pitchFamily="34" charset="0"/>
                <a:ea typeface="BIZ UDゴシック" panose="020B0400000000000000" pitchFamily="49" charset="-128"/>
                <a:cs typeface="Courier New" panose="02070309020205020404" pitchFamily="49" charset="0"/>
              </a:rPr>
              <a:t>15:50	</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招待講演</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3</a:t>
            </a:r>
          </a:p>
          <a:p>
            <a:r>
              <a:rPr lang="ja-JP" altLang="en-US" sz="1600" b="1" dirty="0">
                <a:effectLst/>
                <a:latin typeface="Segoe UI" panose="020B0502040204020203" pitchFamily="34" charset="0"/>
                <a:ea typeface="BIZ UDゴシック" panose="020B0400000000000000" pitchFamily="49" charset="-128"/>
                <a:cs typeface="Courier New" panose="02070309020205020404" pitchFamily="49" charset="0"/>
              </a:rPr>
              <a:t>　　　　</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a:t>
            </a:r>
            <a:r>
              <a:rPr lang="ja-JP"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カーボンニュートラル実現に資するマテリアル開発</a:t>
            </a:r>
            <a:r>
              <a:rPr lang="en-US"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a:t>
            </a:r>
            <a:endParaRPr kumimoji="1" lang="en-US" altLang="ja-JP" sz="1600" b="1" dirty="0">
              <a:latin typeface="Segoe UI" panose="020B0502040204020203" pitchFamily="34" charset="0"/>
              <a:ea typeface="BIZ UDゴシック" panose="020B0400000000000000" pitchFamily="49" charset="-128"/>
            </a:endParaRPr>
          </a:p>
          <a:p>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杉山</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正和</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kumimoji="1" lang="ja-JP" altLang="en-US" sz="1600" dirty="0">
                <a:latin typeface="Segoe UI" panose="020B0502040204020203" pitchFamily="34" charset="0"/>
                <a:ea typeface="BIZ UDゴシック" panose="020B0400000000000000" pitchFamily="49" charset="-128"/>
              </a:rPr>
              <a:t>｜ 東京大学先端科学技術研究センター 教授</a:t>
            </a:r>
            <a:endParaRPr kumimoji="1" lang="en-US" altLang="ja-JP" sz="1600" dirty="0">
              <a:latin typeface="Segoe UI" panose="020B0502040204020203" pitchFamily="34" charset="0"/>
              <a:ea typeface="BIZ UDゴシック" panose="020B0400000000000000" pitchFamily="49" charset="-128"/>
            </a:endParaRPr>
          </a:p>
          <a:p>
            <a:endParaRPr kumimoji="1" lang="en-US" altLang="ja-JP" sz="1600" dirty="0">
              <a:latin typeface="Segoe UI" panose="020B0502040204020203" pitchFamily="34" charset="0"/>
              <a:ea typeface="BIZ UDゴシック" panose="020B0400000000000000" pitchFamily="49" charset="-128"/>
            </a:endParaRPr>
          </a:p>
          <a:p>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16:25	</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招待講演</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4</a:t>
            </a:r>
          </a:p>
          <a:p>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a:t>
            </a:r>
            <a:r>
              <a:rPr lang="ja-JP"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新しいナノイメージング</a:t>
            </a:r>
            <a:r>
              <a:rPr lang="ja-JP" altLang="en-US" sz="1600" b="1" dirty="0">
                <a:effectLst/>
                <a:latin typeface="Segoe UI" panose="020B0502040204020203" pitchFamily="34" charset="0"/>
                <a:ea typeface="BIZ UDゴシック" panose="020B0400000000000000" pitchFamily="49" charset="-128"/>
                <a:cs typeface="Times New Roman" panose="02020603050405020304" pitchFamily="18" charset="0"/>
              </a:rPr>
              <a:t>分光</a:t>
            </a:r>
            <a:r>
              <a:rPr lang="ja-JP" altLang="ja-JP" sz="1600" b="1" dirty="0">
                <a:effectLst/>
                <a:latin typeface="Segoe UI" panose="020B0502040204020203" pitchFamily="34" charset="0"/>
                <a:ea typeface="BIZ UDゴシック" panose="020B0400000000000000" pitchFamily="49" charset="-128"/>
                <a:cs typeface="Times New Roman" panose="02020603050405020304" pitchFamily="18" charset="0"/>
              </a:rPr>
              <a:t>の開発と物質科学の</a:t>
            </a:r>
            <a:r>
              <a:rPr lang="ja-JP" altLang="en-US" sz="1600" b="1" dirty="0">
                <a:effectLst/>
                <a:latin typeface="Segoe UI" panose="020B0502040204020203" pitchFamily="34" charset="0"/>
                <a:ea typeface="BIZ UDゴシック" panose="020B0400000000000000" pitchFamily="49" charset="-128"/>
                <a:cs typeface="Times New Roman" panose="02020603050405020304" pitchFamily="18" charset="0"/>
              </a:rPr>
              <a:t>イノベーション</a:t>
            </a:r>
            <a:r>
              <a:rPr kumimoji="1" lang="en-US" altLang="ja-JP" sz="1600" b="1" dirty="0">
                <a:latin typeface="Segoe UI" panose="020B0502040204020203" pitchFamily="34" charset="0"/>
                <a:ea typeface="BIZ UDゴシック" panose="020B0400000000000000" pitchFamily="49" charset="-128"/>
              </a:rPr>
              <a:t>】</a:t>
            </a:r>
          </a:p>
          <a:p>
            <a:r>
              <a:rPr lang="ja-JP" altLang="en-US" sz="1600" dirty="0">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辛</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埴</a:t>
            </a:r>
            <a:r>
              <a:rPr kumimoji="1" lang="ja-JP" altLang="en-US" sz="1600" dirty="0">
                <a:latin typeface="Segoe UI" panose="020B0502040204020203" pitchFamily="34" charset="0"/>
                <a:ea typeface="BIZ UDゴシック" panose="020B0400000000000000" pitchFamily="49" charset="-128"/>
              </a:rPr>
              <a:t>｜</a:t>
            </a:r>
            <a:r>
              <a:rPr lang="ja-JP" altLang="en-US" sz="1600" dirty="0"/>
              <a:t>東京大学特別教授室 特別教授（物性研リサーチフェロー）</a:t>
            </a:r>
            <a:endParaRPr kumimoji="1" lang="en-US" altLang="ja-JP" sz="1600" dirty="0">
              <a:highlight>
                <a:srgbClr val="FFFF00"/>
              </a:highlight>
              <a:latin typeface="Segoe UI" panose="020B0502040204020203" pitchFamily="34" charset="0"/>
              <a:ea typeface="BIZ UDゴシック" panose="020B0400000000000000" pitchFamily="49" charset="-128"/>
            </a:endParaRPr>
          </a:p>
          <a:p>
            <a:endParaRPr kumimoji="1" lang="en-US" altLang="ja-JP" sz="1600" dirty="0">
              <a:latin typeface="Segoe UI" panose="020B0502040204020203" pitchFamily="34" charset="0"/>
              <a:ea typeface="BIZ UDゴシック" panose="020B0400000000000000" pitchFamily="49" charset="-128"/>
            </a:endParaRPr>
          </a:p>
          <a:p>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17:00	</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招待</a:t>
            </a:r>
            <a:r>
              <a:rPr lang="ja-JP" altLang="en-US" sz="1600" b="1" dirty="0">
                <a:effectLst/>
                <a:latin typeface="Segoe UI" panose="020B0502040204020203" pitchFamily="34" charset="0"/>
                <a:ea typeface="BIZ UDゴシック" panose="020B0400000000000000" pitchFamily="49" charset="-128"/>
                <a:cs typeface="Courier New" panose="02070309020205020404" pitchFamily="49" charset="0"/>
              </a:rPr>
              <a:t>講演</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5</a:t>
            </a:r>
          </a:p>
          <a:p>
            <a:r>
              <a:rPr lang="en-US" altLang="ja-JP" sz="1600" b="1" dirty="0">
                <a:latin typeface="Segoe UI" panose="020B0502040204020203" pitchFamily="34" charset="0"/>
                <a:ea typeface="BIZ UDゴシック" panose="020B0400000000000000" pitchFamily="49" charset="-128"/>
                <a:cs typeface="Courier New" panose="02070309020205020404" pitchFamily="49" charset="0"/>
              </a:rPr>
              <a:t>	</a:t>
            </a:r>
            <a:r>
              <a:rPr lang="en-US" altLang="ja-JP" sz="1600" b="1" dirty="0">
                <a:effectLst/>
                <a:latin typeface="Segoe UI" panose="020B0502040204020203" pitchFamily="34" charset="0"/>
                <a:ea typeface="BIZ UDゴシック" panose="020B0400000000000000" pitchFamily="49" charset="-128"/>
                <a:cs typeface="Courier New" panose="02070309020205020404" pitchFamily="49" charset="0"/>
              </a:rPr>
              <a:t>【</a:t>
            </a:r>
            <a:r>
              <a:rPr lang="ja-JP" altLang="ja-JP" sz="1600" b="1" dirty="0">
                <a:effectLst/>
                <a:latin typeface="Segoe UI" panose="020B0502040204020203" pitchFamily="34" charset="0"/>
                <a:ea typeface="BIZ UDゴシック" panose="020B0400000000000000" pitchFamily="49" charset="-128"/>
                <a:cs typeface="ＭＳ Ｐゴシック" panose="020B0600070205080204" pitchFamily="50" charset="-128"/>
              </a:rPr>
              <a:t>ソフトエレクトロニクスのマテリアルイノベーション</a:t>
            </a:r>
            <a:r>
              <a:rPr lang="en-US" altLang="ja-JP" sz="1600" dirty="0">
                <a:effectLst/>
                <a:latin typeface="Segoe UI" panose="020B0502040204020203" pitchFamily="34" charset="0"/>
                <a:ea typeface="BIZ UDゴシック" panose="020B0400000000000000" pitchFamily="49" charset="-128"/>
                <a:cs typeface="ＭＳ Ｐゴシック" panose="020B0600070205080204" pitchFamily="50" charset="-128"/>
              </a:rPr>
              <a:t>】</a:t>
            </a:r>
            <a:endParaRPr kumimoji="1" lang="en-US" altLang="ja-JP" sz="1600" dirty="0">
              <a:solidFill>
                <a:srgbClr val="FF0000"/>
              </a:solidFill>
              <a:latin typeface="Segoe UI" panose="020B0502040204020203" pitchFamily="34" charset="0"/>
              <a:ea typeface="BIZ UDゴシック" panose="020B0400000000000000" pitchFamily="49" charset="-128"/>
            </a:endParaRPr>
          </a:p>
          <a:p>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竹谷</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純一</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kumimoji="1" lang="ja-JP" altLang="en-US" sz="1600" dirty="0">
                <a:latin typeface="Segoe UI" panose="020B0502040204020203" pitchFamily="34" charset="0"/>
                <a:ea typeface="BIZ UDゴシック" panose="020B0400000000000000" pitchFamily="49" charset="-128"/>
              </a:rPr>
              <a:t>｜ 東京大学大学院新領域創成科学研究科 教授</a:t>
            </a:r>
            <a:endPar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endParaRPr>
          </a:p>
          <a:p>
            <a:endPar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endParaRPr>
          </a:p>
          <a:p>
            <a:r>
              <a:rPr lang="en-US" altLang="ja-JP" sz="1600" dirty="0">
                <a:latin typeface="Segoe UI" panose="020B0502040204020203" pitchFamily="34" charset="0"/>
                <a:ea typeface="BIZ UDゴシック" panose="020B0400000000000000" pitchFamily="49" charset="-128"/>
                <a:cs typeface="Courier New" panose="02070309020205020404" pitchFamily="49" charset="0"/>
              </a:rPr>
              <a:t>17:35	</a:t>
            </a:r>
            <a:r>
              <a:rPr lang="ja-JP" altLang="ja-JP" sz="1600" b="1" dirty="0">
                <a:effectLst/>
                <a:latin typeface="Segoe UI" panose="020B0502040204020203" pitchFamily="34" charset="0"/>
                <a:ea typeface="BIZ UDゴシック" panose="020B0400000000000000" pitchFamily="49" charset="-128"/>
                <a:cs typeface="Courier New" panose="02070309020205020404" pitchFamily="49" charset="0"/>
              </a:rPr>
              <a:t>挨拶</a:t>
            </a:r>
            <a:endParaRPr lang="en-US" altLang="ja-JP" sz="1600" b="1" dirty="0">
              <a:effectLst/>
              <a:highlight>
                <a:srgbClr val="FFFF00"/>
              </a:highlight>
              <a:latin typeface="Segoe UI" panose="020B0502040204020203" pitchFamily="34" charset="0"/>
              <a:ea typeface="BIZ UDゴシック" panose="020B0400000000000000" pitchFamily="49" charset="-128"/>
              <a:cs typeface="Courier New" panose="02070309020205020404" pitchFamily="49" charset="0"/>
            </a:endParaRPr>
          </a:p>
          <a:p>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霜垣</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幸</a:t>
            </a:r>
            <a:r>
              <a:rPr lang="ja-JP" altLang="en-US" sz="1600" dirty="0">
                <a:effectLst/>
                <a:latin typeface="Segoe UI" panose="020B0502040204020203" pitchFamily="34" charset="0"/>
                <a:ea typeface="BIZ UDゴシック" panose="020B0400000000000000" pitchFamily="49" charset="-128"/>
                <a:cs typeface="Courier New" panose="02070309020205020404" pitchFamily="49" charset="0"/>
              </a:rPr>
              <a:t>浩</a:t>
            </a:r>
            <a:r>
              <a:rPr lang="en-US" altLang="ja-JP" sz="1600" dirty="0">
                <a:effectLst/>
                <a:latin typeface="Segoe UI" panose="020B0502040204020203" pitchFamily="34" charset="0"/>
                <a:ea typeface="BIZ UDゴシック" panose="020B0400000000000000" pitchFamily="49" charset="-128"/>
                <a:cs typeface="Courier New" panose="02070309020205020404" pitchFamily="49" charset="0"/>
              </a:rPr>
              <a:t> </a:t>
            </a:r>
            <a:r>
              <a:rPr kumimoji="1" lang="ja-JP" altLang="en-US" sz="1600" dirty="0">
                <a:latin typeface="Segoe UI" panose="020B0502040204020203" pitchFamily="34" charset="0"/>
                <a:ea typeface="BIZ UDゴシック" panose="020B0400000000000000" pitchFamily="49" charset="-128"/>
              </a:rPr>
              <a:t>｜ 東京大学大学院</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工学系</a:t>
            </a:r>
            <a:r>
              <a:rPr lang="ja-JP" altLang="en-US" sz="1600" dirty="0">
                <a:effectLst/>
                <a:latin typeface="Segoe UI" panose="020B0502040204020203" pitchFamily="34" charset="0"/>
                <a:ea typeface="BIZ UDゴシック" panose="020B0400000000000000" pitchFamily="49" charset="-128"/>
                <a:cs typeface="Courier New" panose="02070309020205020404" pitchFamily="49" charset="0"/>
              </a:rPr>
              <a:t>研究科 </a:t>
            </a:r>
            <a:r>
              <a:rPr lang="ja-JP" altLang="ja-JP" sz="1600" dirty="0">
                <a:effectLst/>
                <a:latin typeface="Segoe UI" panose="020B0502040204020203" pitchFamily="34" charset="0"/>
                <a:ea typeface="BIZ UDゴシック" panose="020B0400000000000000" pitchFamily="49" charset="-128"/>
                <a:cs typeface="Courier New" panose="02070309020205020404" pitchFamily="49" charset="0"/>
              </a:rPr>
              <a:t>副研究科</a:t>
            </a:r>
            <a:r>
              <a:rPr lang="ja-JP" altLang="en-US" sz="1600" dirty="0">
                <a:effectLst/>
                <a:latin typeface="Segoe UI" panose="020B0502040204020203" pitchFamily="34" charset="0"/>
                <a:ea typeface="BIZ UDゴシック" panose="020B0400000000000000" pitchFamily="49" charset="-128"/>
                <a:cs typeface="Courier New" panose="02070309020205020404" pitchFamily="49" charset="0"/>
              </a:rPr>
              <a:t>長</a:t>
            </a:r>
            <a:endParaRPr lang="en-US" altLang="ja-JP" sz="1600" dirty="0">
              <a:solidFill>
                <a:schemeClr val="bg1"/>
              </a:solidFill>
              <a:latin typeface="Segoe UI" panose="020B0502040204020203" pitchFamily="34" charset="0"/>
              <a:ea typeface="BIZ UDゴシック" panose="020B0400000000000000" pitchFamily="49" charset="-128"/>
              <a:cs typeface="Courier New" panose="02070309020205020404" pitchFamily="49" charset="0"/>
            </a:endParaRPr>
          </a:p>
          <a:p>
            <a:endParaRPr lang="en-US" altLang="ja-JP" sz="1600" dirty="0">
              <a:solidFill>
                <a:schemeClr val="bg1"/>
              </a:solidFill>
              <a:latin typeface="Segoe UI" panose="020B0502040204020203" pitchFamily="34" charset="0"/>
              <a:ea typeface="BIZ UDゴシック" panose="020B0400000000000000" pitchFamily="49" charset="-128"/>
              <a:cs typeface="Courier New" panose="02070309020205020404" pitchFamily="49" charset="0"/>
            </a:endParaRPr>
          </a:p>
          <a:p>
            <a:r>
              <a:rPr lang="en-US" altLang="ja-JP" sz="1600" b="0" i="0" dirty="0">
                <a:solidFill>
                  <a:schemeClr val="bg1"/>
                </a:solidFill>
                <a:effectLst/>
                <a:latin typeface="Segoe UI" panose="020B0502040204020203" pitchFamily="34" charset="0"/>
                <a:ea typeface="BIZ UDゴシック" panose="020B0400000000000000" pitchFamily="49" charset="-128"/>
              </a:rPr>
              <a:t>		</a:t>
            </a:r>
            <a:r>
              <a:rPr lang="en-US" altLang="ja-JP" sz="1400" b="0" i="0" dirty="0">
                <a:solidFill>
                  <a:schemeClr val="bg1"/>
                </a:solidFill>
                <a:effectLst/>
                <a:latin typeface="Segoe UI" panose="020B0502040204020203" pitchFamily="34" charset="0"/>
                <a:ea typeface="BIZ UDゴシック" panose="020B0400000000000000" pitchFamily="49" charset="-128"/>
              </a:rPr>
              <a:t>※</a:t>
            </a:r>
            <a:r>
              <a:rPr lang="ja-JP" altLang="en-US" sz="1400" b="0" i="0" dirty="0">
                <a:solidFill>
                  <a:schemeClr val="bg1"/>
                </a:solidFill>
                <a:effectLst/>
                <a:latin typeface="Segoe UI" panose="020B0502040204020203" pitchFamily="34" charset="0"/>
                <a:ea typeface="BIZ UDゴシック" panose="020B0400000000000000" pitchFamily="49" charset="-128"/>
              </a:rPr>
              <a:t>プログラムは予告なく変更になる場合がございます</a:t>
            </a:r>
            <a:r>
              <a:rPr lang="ja-JP" altLang="en-US" sz="1400" b="0" i="0" dirty="0">
                <a:solidFill>
                  <a:schemeClr val="bg1"/>
                </a:solidFill>
                <a:latin typeface="Segoe UI" panose="020B0502040204020203" pitchFamily="34" charset="0"/>
                <a:ea typeface="BIZ UDゴシック" panose="020B0400000000000000" pitchFamily="49" charset="-128"/>
                <a:cs typeface="Courier New" panose="02070309020205020404" pitchFamily="49" charset="0"/>
              </a:rPr>
              <a:t>。</a:t>
            </a:r>
            <a:endParaRPr lang="en-US" altLang="ja-JP" sz="1600" b="0" i="0" dirty="0">
              <a:solidFill>
                <a:schemeClr val="bg1"/>
              </a:solidFill>
              <a:effectLst/>
              <a:latin typeface="Segoe UI" panose="020B0502040204020203" pitchFamily="34" charset="0"/>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9436C7D4-7AD3-4249-948C-62585534357D}"/>
              </a:ext>
            </a:extLst>
          </p:cNvPr>
          <p:cNvSpPr txBox="1"/>
          <p:nvPr/>
        </p:nvSpPr>
        <p:spPr>
          <a:xfrm>
            <a:off x="47942" y="212567"/>
            <a:ext cx="1967945" cy="307777"/>
          </a:xfrm>
          <a:prstGeom prst="rect">
            <a:avLst/>
          </a:prstGeom>
          <a:solidFill>
            <a:srgbClr val="002060"/>
          </a:solidFill>
        </p:spPr>
        <p:txBody>
          <a:bodyPr wrap="square" rtlCol="0">
            <a:spAutoFit/>
          </a:bodyPr>
          <a:lstStyle/>
          <a:p>
            <a:pPr algn="ctr"/>
            <a:r>
              <a:rPr kumimoji="1" lang="ja-JP" altLang="en-US" sz="1400" dirty="0">
                <a:solidFill>
                  <a:schemeClr val="bg1"/>
                </a:solidFill>
                <a:latin typeface="BIZ UDゴシック" panose="020B0400000000000000" pitchFamily="49" charset="-128"/>
                <a:ea typeface="BIZ UDゴシック" panose="020B0400000000000000" pitchFamily="49" charset="-128"/>
              </a:rPr>
              <a:t>プログラム</a:t>
            </a:r>
            <a:r>
              <a:rPr lang="ja-JP" altLang="en-US" sz="1400" dirty="0">
                <a:solidFill>
                  <a:schemeClr val="bg1"/>
                </a:solidFill>
                <a:latin typeface="BIZ UDゴシック" panose="020B0400000000000000" pitchFamily="49" charset="-128"/>
                <a:ea typeface="BIZ UDゴシック" panose="020B0400000000000000" pitchFamily="49" charset="-128"/>
              </a:rPr>
              <a:t>（</a:t>
            </a:r>
            <a:r>
              <a:rPr kumimoji="1" lang="ja-JP" altLang="en-US" sz="1400" dirty="0">
                <a:solidFill>
                  <a:schemeClr val="bg1"/>
                </a:solidFill>
                <a:latin typeface="BIZ UDゴシック" panose="020B0400000000000000" pitchFamily="49" charset="-128"/>
                <a:ea typeface="BIZ UDゴシック" panose="020B0400000000000000" pitchFamily="49" charset="-128"/>
              </a:rPr>
              <a:t>予定</a:t>
            </a:r>
            <a:r>
              <a:rPr lang="ja-JP" altLang="en-US" sz="1400" dirty="0">
                <a:solidFill>
                  <a:schemeClr val="bg1"/>
                </a:solidFill>
                <a:latin typeface="BIZ UDゴシック" panose="020B0400000000000000" pitchFamily="49" charset="-128"/>
                <a:ea typeface="BIZ UDゴシック" panose="020B0400000000000000" pitchFamily="49" charset="-128"/>
              </a:rPr>
              <a:t>）</a:t>
            </a:r>
            <a:endParaRPr kumimoji="1" lang="ja-JP" altLang="en-US" sz="1400" dirty="0">
              <a:solidFill>
                <a:schemeClr val="bg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0302591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3380</TotalTime>
  <Words>619</Words>
  <Application>Microsoft Office PowerPoint</Application>
  <PresentationFormat>A4 210 x 297 mm</PresentationFormat>
  <Paragraphs>66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UDゴシック</vt:lpstr>
      <vt:lpstr>Segoe UI </vt:lpstr>
      <vt:lpstr>游ゴシック</vt:lpstr>
      <vt:lpstr>游ゴシック Light</vt:lpstr>
      <vt:lpstr>Arial</vt:lpstr>
      <vt:lpstr>Segoe UI</vt:lpstr>
      <vt:lpstr>Segoe UI Black</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石澤　剛</dc:creator>
  <cp:lastModifiedBy>石澤　剛</cp:lastModifiedBy>
  <cp:revision>79</cp:revision>
  <cp:lastPrinted>2021-09-14T07:01:16Z</cp:lastPrinted>
  <dcterms:created xsi:type="dcterms:W3CDTF">2021-07-14T02:21:35Z</dcterms:created>
  <dcterms:modified xsi:type="dcterms:W3CDTF">2021-10-28T05:11:23Z</dcterms:modified>
</cp:coreProperties>
</file>