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3" r:id="rId3"/>
    <p:sldId id="274" r:id="rId4"/>
    <p:sldId id="275" r:id="rId5"/>
    <p:sldId id="27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4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5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6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5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4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7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1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E669-FDBC-4E39-A8FA-D0A88F12BACB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4E669-FDBC-4E39-A8FA-D0A88F12BACB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9679-1B2A-47E7-82B1-5EF530E20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4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22535" y="14309"/>
            <a:ext cx="4818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核磁気共鳴装置</a:t>
            </a:r>
            <a:r>
              <a:rPr lang="en-US" sz="3600" dirty="0">
                <a:latin typeface="Comic Sans MS" panose="030F0702030302020204" pitchFamily="66" charset="0"/>
              </a:rPr>
              <a:t>(</a:t>
            </a:r>
            <a:r>
              <a:rPr lang="en-US" altLang="ja-JP" sz="3600" dirty="0">
                <a:latin typeface="Comic Sans MS" panose="030F0702030302020204" pitchFamily="66" charset="0"/>
              </a:rPr>
              <a:t>NMR</a:t>
            </a:r>
            <a:r>
              <a:rPr lang="en-US" sz="3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23907" y="687435"/>
            <a:ext cx="4818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Comic Sans MS" panose="030F0702030302020204" pitchFamily="66" charset="0"/>
              </a:rPr>
              <a:t>メーカー　日本電子</a:t>
            </a:r>
            <a:endParaRPr lang="en-US" altLang="ja-JP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主な用途　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23906" y="3219021"/>
            <a:ext cx="1396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スペック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endParaRPr lang="en-US" altLang="ja-JP" dirty="0"/>
          </a:p>
          <a:p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pic>
        <p:nvPicPr>
          <p:cNvPr id="3" name="図 2" descr="屋内, 座る, テーブル, 自転車 が含まれている画像&#10;&#10;自動的に生成された説明">
            <a:extLst>
              <a:ext uri="{FF2B5EF4-FFF2-40B4-BE49-F238E27FC236}">
                <a16:creationId xmlns:a16="http://schemas.microsoft.com/office/drawing/2014/main" id="{87233C20-D08D-4A61-99A8-26AFB56E2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2378" y="1223018"/>
            <a:ext cx="4499020" cy="337426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22903F-1C63-4512-B73D-CF8296CEFCCD}"/>
              </a:ext>
            </a:extLst>
          </p:cNvPr>
          <p:cNvSpPr txBox="1"/>
          <p:nvPr/>
        </p:nvSpPr>
        <p:spPr>
          <a:xfrm>
            <a:off x="3723906" y="1709820"/>
            <a:ext cx="494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	</a:t>
            </a:r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9BD0C8-FBD9-4F63-9774-C3DB63D911B5}"/>
              </a:ext>
            </a:extLst>
          </p:cNvPr>
          <p:cNvSpPr txBox="1"/>
          <p:nvPr/>
        </p:nvSpPr>
        <p:spPr>
          <a:xfrm>
            <a:off x="3686764" y="5941995"/>
            <a:ext cx="549381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注意事項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　　　　　　　　　　　　　　　　　　　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7536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22535" y="14309"/>
            <a:ext cx="5570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Ｘ線光電子分解装置</a:t>
            </a:r>
            <a:r>
              <a:rPr lang="en-US" sz="3600" dirty="0">
                <a:latin typeface="Comic Sans MS" panose="030F0702030302020204" pitchFamily="66" charset="0"/>
              </a:rPr>
              <a:t>(</a:t>
            </a:r>
            <a:r>
              <a:rPr lang="en-US" altLang="ja-JP" sz="3600" dirty="0">
                <a:latin typeface="Comic Sans MS" panose="030F0702030302020204" pitchFamily="66" charset="0"/>
              </a:rPr>
              <a:t>XPS</a:t>
            </a:r>
            <a:r>
              <a:rPr lang="en-US" sz="3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07530" y="735020"/>
            <a:ext cx="4818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Comic Sans MS" panose="030F0702030302020204" pitchFamily="66" charset="0"/>
              </a:rPr>
              <a:t>メーカー　</a:t>
            </a:r>
            <a:r>
              <a:rPr lang="en-US" altLang="ja-JP" dirty="0">
                <a:latin typeface="Comic Sans MS" panose="030F0702030302020204" pitchFamily="66" charset="0"/>
              </a:rPr>
              <a:t>SHIMAZU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主な用途　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07530" y="3210059"/>
            <a:ext cx="1396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スペック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endParaRPr lang="en-US" altLang="ja-JP" dirty="0"/>
          </a:p>
          <a:p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66FAE6F3-31E7-4F91-B084-ADBC3BFC7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5332" y="1235225"/>
            <a:ext cx="4596684" cy="34475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E7AF8B5-3EA5-40D9-A024-545C57B53EFD}"/>
              </a:ext>
            </a:extLst>
          </p:cNvPr>
          <p:cNvSpPr txBox="1"/>
          <p:nvPr/>
        </p:nvSpPr>
        <p:spPr>
          <a:xfrm>
            <a:off x="3686764" y="5941995"/>
            <a:ext cx="549381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注意事項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　　　　　　　　　　　　　　　　　　　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56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22535" y="14309"/>
            <a:ext cx="871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800" b="1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常温・凍結切片作製用ウルトラミクロトームシステム</a:t>
            </a:r>
            <a:r>
              <a:rPr lang="en-US" sz="3600" dirty="0">
                <a:latin typeface="Comic Sans MS" panose="030F0702030302020204" pitchFamily="66" charset="0"/>
              </a:rPr>
              <a:t>(</a:t>
            </a:r>
            <a:r>
              <a:rPr lang="ja-JP" altLang="en-US" sz="3600" dirty="0">
                <a:latin typeface="Comic Sans MS" panose="030F0702030302020204" pitchFamily="66" charset="0"/>
              </a:rPr>
              <a:t>ミクロトーム</a:t>
            </a:r>
            <a:r>
              <a:rPr lang="en-US" sz="3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05798" y="660640"/>
            <a:ext cx="481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Comic Sans MS" panose="030F0702030302020204" pitchFamily="66" charset="0"/>
              </a:rPr>
              <a:t>メーカー　</a:t>
            </a:r>
            <a:r>
              <a:rPr lang="en-US" altLang="ja-JP" dirty="0">
                <a:latin typeface="Comic Sans MS" panose="030F0702030302020204" pitchFamily="66" charset="0"/>
              </a:rPr>
              <a:t>Leica</a:t>
            </a: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主な用途　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35389" y="3263422"/>
            <a:ext cx="1396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スペック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endParaRPr lang="en-US" altLang="ja-JP" dirty="0"/>
          </a:p>
          <a:p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pic>
        <p:nvPicPr>
          <p:cNvPr id="3" name="図 2" descr="屋内, テーブル, 座る, 流し が含まれている画像&#10;&#10;自動的に生成された説明">
            <a:extLst>
              <a:ext uri="{FF2B5EF4-FFF2-40B4-BE49-F238E27FC236}">
                <a16:creationId xmlns:a16="http://schemas.microsoft.com/office/drawing/2014/main" id="{1E7122DC-45DE-417F-82E5-052C34126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6193" y="1269232"/>
            <a:ext cx="4868741" cy="365155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62B474-FCF3-423B-A3AD-6A8D2D50908C}"/>
              </a:ext>
            </a:extLst>
          </p:cNvPr>
          <p:cNvSpPr txBox="1"/>
          <p:nvPr/>
        </p:nvSpPr>
        <p:spPr>
          <a:xfrm>
            <a:off x="3686764" y="5941995"/>
            <a:ext cx="549381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注意事項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　　　　　　　　　　　　　　　　　　　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022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22535" y="14309"/>
            <a:ext cx="417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3600" b="1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画像検査装置</a:t>
            </a:r>
            <a:r>
              <a:rPr lang="en-US" sz="3600" dirty="0">
                <a:latin typeface="Comic Sans MS" panose="030F0702030302020204" pitchFamily="66" charset="0"/>
              </a:rPr>
              <a:t>(</a:t>
            </a:r>
            <a:r>
              <a:rPr lang="en-US" altLang="ja-JP" sz="3600" dirty="0">
                <a:latin typeface="Comic Sans MS" panose="030F0702030302020204" pitchFamily="66" charset="0"/>
              </a:rPr>
              <a:t>XET</a:t>
            </a:r>
            <a:r>
              <a:rPr lang="en-US" sz="3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37702" y="660639"/>
            <a:ext cx="481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Comic Sans MS" panose="030F0702030302020204" pitchFamily="66" charset="0"/>
              </a:rPr>
              <a:t>メーカー　ヤチヨ・エンジニアリング製</a:t>
            </a: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主な用途　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37702" y="2740735"/>
            <a:ext cx="1396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スペック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endParaRPr lang="en-US" altLang="ja-JP" dirty="0"/>
          </a:p>
          <a:p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pic>
        <p:nvPicPr>
          <p:cNvPr id="3" name="図 2" descr="屋内, トラック, テーブル, クレーン が含まれている画像&#10;&#10;自動的に生成された説明">
            <a:extLst>
              <a:ext uri="{FF2B5EF4-FFF2-40B4-BE49-F238E27FC236}">
                <a16:creationId xmlns:a16="http://schemas.microsoft.com/office/drawing/2014/main" id="{6CB8FF68-2715-448A-AAEA-9FE98E8AC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0693" y="1210586"/>
            <a:ext cx="4399572" cy="329967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F5F06F-DE25-4465-91D4-71BE21E359E2}"/>
              </a:ext>
            </a:extLst>
          </p:cNvPr>
          <p:cNvSpPr txBox="1"/>
          <p:nvPr/>
        </p:nvSpPr>
        <p:spPr>
          <a:xfrm>
            <a:off x="3686764" y="5941995"/>
            <a:ext cx="549381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注意事項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　　　　　　　　　　　　　　　　　　　　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6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22535" y="14309"/>
            <a:ext cx="7077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高分解能走査型電子顕微鏡</a:t>
            </a:r>
            <a:r>
              <a:rPr lang="en-US" sz="3600" dirty="0">
                <a:latin typeface="Comic Sans MS" panose="030F0702030302020204" pitchFamily="66" charset="0"/>
              </a:rPr>
              <a:t>(</a:t>
            </a:r>
            <a:r>
              <a:rPr lang="en-US" altLang="ja-JP" sz="3600" dirty="0">
                <a:latin typeface="Comic Sans MS" panose="030F0702030302020204" pitchFamily="66" charset="0"/>
              </a:rPr>
              <a:t>SEM</a:t>
            </a:r>
            <a:r>
              <a:rPr lang="en-US" sz="3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05798" y="660640"/>
            <a:ext cx="48013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Comic Sans MS" panose="030F0702030302020204" pitchFamily="66" charset="0"/>
              </a:rPr>
              <a:t>メーカー　</a:t>
            </a:r>
            <a:r>
              <a:rPr lang="en-US" altLang="ja-JP" dirty="0">
                <a:latin typeface="Comic Sans MS" panose="030F0702030302020204" pitchFamily="66" charset="0"/>
              </a:rPr>
              <a:t>JEOL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主な用途　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波長の短い電子線を用いて高い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分解能（ナノメートルスケール）で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像を得ることが出来る顕微鏡。</a:t>
            </a:r>
            <a:endParaRPr lang="en-US" altLang="ja-JP" dirty="0"/>
          </a:p>
          <a:p>
            <a:r>
              <a:rPr lang="en-US" dirty="0"/>
              <a:t>	SEM</a:t>
            </a:r>
            <a:r>
              <a:rPr lang="ja-JP" altLang="en-US" dirty="0" err="1"/>
              <a:t>が検</a:t>
            </a:r>
            <a:r>
              <a:rPr lang="ja-JP" altLang="en-US" dirty="0"/>
              <a:t>出する二次電子は電子が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試料にあたる角度によって強度が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変わるため、試料表面の凹凸を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敏感に観察することが出来る</a:t>
            </a:r>
            <a:endParaRPr lang="en-US" altLang="ja-JP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" y="660640"/>
            <a:ext cx="4328332" cy="324624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-22535" y="3906889"/>
            <a:ext cx="918713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スペック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ジェントルビームモード（</a:t>
            </a:r>
            <a:r>
              <a:rPr lang="en-US" dirty="0"/>
              <a:t>GB,GBSH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資料に逆バイアスを印加することで、低加速で電子線を照射した際の分解能を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向上させることが出来る。低加速で観察することで、資料内部の情報を</a:t>
            </a:r>
            <a:r>
              <a:rPr lang="ja-JP" altLang="en-US" dirty="0" err="1"/>
              <a:t>含ま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ない最表面のみの観察や、資料の帯電を防ぎつつ観察が可能になるという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利点がある。本装置では、最大で</a:t>
            </a:r>
            <a:r>
              <a:rPr lang="en-US" dirty="0"/>
              <a:t>-5 kV</a:t>
            </a:r>
            <a:r>
              <a:rPr lang="ja-JP" altLang="en-US" dirty="0"/>
              <a:t>の逆バイアスを印加可能</a:t>
            </a:r>
            <a:endParaRPr lang="en-US" dirty="0"/>
          </a:p>
          <a:p>
            <a:r>
              <a:rPr lang="en-US" altLang="ja-JP" dirty="0"/>
              <a:t>b.</a:t>
            </a:r>
            <a:r>
              <a:rPr lang="ja-JP" altLang="en-US" dirty="0"/>
              <a:t>　エネルギー分散形</a:t>
            </a:r>
            <a:r>
              <a:rPr lang="en-US" dirty="0"/>
              <a:t>X</a:t>
            </a:r>
            <a:r>
              <a:rPr lang="ja-JP" altLang="en-US" dirty="0"/>
              <a:t>線分析装置（</a:t>
            </a:r>
            <a:r>
              <a:rPr lang="en-US" dirty="0"/>
              <a:t>EDS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電子線照射により発生した特性</a:t>
            </a:r>
            <a:r>
              <a:rPr lang="en-US" dirty="0"/>
              <a:t>X</a:t>
            </a:r>
            <a:r>
              <a:rPr lang="ja-JP" altLang="en-US" dirty="0"/>
              <a:t>線を解析することにより元素分析をすること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が出来る。元素番号</a:t>
            </a:r>
            <a:r>
              <a:rPr lang="en-US" dirty="0"/>
              <a:t>5</a:t>
            </a:r>
            <a:r>
              <a:rPr lang="ja-JP" altLang="en-US" dirty="0"/>
              <a:t>（元素記号：</a:t>
            </a:r>
            <a:r>
              <a:rPr lang="en-US" dirty="0"/>
              <a:t>B</a:t>
            </a:r>
            <a:r>
              <a:rPr lang="ja-JP" altLang="en-US" dirty="0"/>
              <a:t>）から元素番号</a:t>
            </a:r>
            <a:r>
              <a:rPr lang="en-US" dirty="0"/>
              <a:t>92</a:t>
            </a:r>
            <a:r>
              <a:rPr lang="ja-JP" altLang="en-US" dirty="0"/>
              <a:t>（元素記号：</a:t>
            </a:r>
            <a:r>
              <a:rPr lang="en-US" dirty="0"/>
              <a:t>U</a:t>
            </a:r>
            <a:r>
              <a:rPr lang="ja-JP" altLang="en-US" dirty="0"/>
              <a:t>）の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範囲の元素が検出可能であり、解析結果をマッピングすることで元素の配置を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視覚的に把握することが出来る</a:t>
            </a:r>
            <a:endParaRPr lang="en-US" altLang="ja-JP" dirty="0"/>
          </a:p>
          <a:p>
            <a:pPr marL="400050" indent="-400050">
              <a:buFont typeface="+mj-lt"/>
              <a:buAutoNum type="romanLcPeriod"/>
            </a:pPr>
            <a:r>
              <a:rPr lang="ja-JP" altLang="en-US" dirty="0"/>
              <a:t>最大試料サイズ</a:t>
            </a:r>
            <a:r>
              <a:rPr lang="en-US" dirty="0"/>
              <a:t>10mm</a:t>
            </a:r>
          </a:p>
          <a:p>
            <a:pPr marL="400050" indent="-400050">
              <a:buFont typeface="+mj-lt"/>
              <a:buAutoNum type="romanLcPeriod"/>
            </a:pPr>
            <a:r>
              <a:rPr lang="ja-JP" altLang="en-US" dirty="0"/>
              <a:t>試料移動範囲 </a:t>
            </a:r>
            <a:r>
              <a:rPr lang="en-US" dirty="0"/>
              <a:t>X</a:t>
            </a:r>
            <a:r>
              <a:rPr lang="ja-JP" altLang="en-US" dirty="0"/>
              <a:t>方向</a:t>
            </a:r>
            <a:r>
              <a:rPr lang="en-US" dirty="0"/>
              <a:t>:70mm 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	</a:t>
            </a:r>
            <a:r>
              <a:rPr lang="ja-JP" altLang="en-US" dirty="0"/>
              <a:t>　　 </a:t>
            </a:r>
            <a:r>
              <a:rPr lang="en-US" dirty="0"/>
              <a:t>Y</a:t>
            </a:r>
            <a:r>
              <a:rPr lang="ja-JP" altLang="en-US" dirty="0"/>
              <a:t>方向</a:t>
            </a:r>
            <a:r>
              <a:rPr lang="en-US" dirty="0"/>
              <a:t>:50mm</a:t>
            </a:r>
          </a:p>
          <a:p>
            <a:pPr marL="400050" indent="-400050">
              <a:buFont typeface="+mj-lt"/>
              <a:buAutoNum type="romanLcPeriod"/>
            </a:pPr>
            <a:r>
              <a:rPr lang="ja-JP" altLang="en-US" dirty="0"/>
              <a:t>　　　　　　</a:t>
            </a:r>
            <a:r>
              <a:rPr lang="en-US" dirty="0"/>
              <a:t> Z</a:t>
            </a:r>
            <a:r>
              <a:rPr lang="ja-JP" altLang="en-US" dirty="0"/>
              <a:t>移動量</a:t>
            </a:r>
            <a:r>
              <a:rPr lang="en-US" dirty="0"/>
              <a:t>2.0mm</a:t>
            </a:r>
            <a:r>
              <a:rPr lang="ja-JP" altLang="en-US" dirty="0"/>
              <a:t>～</a:t>
            </a:r>
            <a:r>
              <a:rPr lang="en-US" dirty="0"/>
              <a:t>41mm</a:t>
            </a:r>
          </a:p>
          <a:p>
            <a:pPr marL="400050" indent="-400050">
              <a:buFont typeface="+mj-lt"/>
              <a:buAutoNum type="romanLcPeriod"/>
            </a:pPr>
            <a:r>
              <a:rPr lang="ja-JP" altLang="en-US" dirty="0"/>
              <a:t>回転</a:t>
            </a:r>
            <a:r>
              <a:rPr lang="en-US" dirty="0"/>
              <a:t>360</a:t>
            </a:r>
            <a:r>
              <a:rPr lang="ja-JP" altLang="en-US" dirty="0"/>
              <a:t>度</a:t>
            </a:r>
            <a:endParaRPr lang="en-US" altLang="ja-JP" dirty="0"/>
          </a:p>
          <a:p>
            <a:pPr marL="400050" indent="-400050">
              <a:buFont typeface="+mj-lt"/>
              <a:buAutoNum type="romanLcPeriod"/>
            </a:pPr>
            <a:r>
              <a:rPr lang="ja-JP" altLang="en-US" dirty="0"/>
              <a:t>傾斜</a:t>
            </a:r>
            <a:r>
              <a:rPr lang="en-US" dirty="0"/>
              <a:t>-5</a:t>
            </a:r>
            <a:r>
              <a:rPr lang="ja-JP" altLang="en-US" dirty="0"/>
              <a:t>度～</a:t>
            </a:r>
            <a:r>
              <a:rPr lang="en-US" dirty="0"/>
              <a:t>+70</a:t>
            </a:r>
            <a:r>
              <a:rPr lang="ja-JP" altLang="en-US" dirty="0"/>
              <a:t>度</a:t>
            </a:r>
            <a:endParaRPr lang="en-US" altLang="ja-JP" dirty="0"/>
          </a:p>
          <a:p>
            <a:pPr marL="400050" indent="-400050">
              <a:buFont typeface="+mj-lt"/>
              <a:buAutoNum type="romanLcPeriod"/>
            </a:pPr>
            <a:r>
              <a:rPr lang="ja-JP" altLang="en-US" dirty="0"/>
              <a:t>反射電子像観察可能</a:t>
            </a:r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83E044-6FD4-4ABC-8444-751C1BE42754}"/>
              </a:ext>
            </a:extLst>
          </p:cNvPr>
          <p:cNvSpPr txBox="1"/>
          <p:nvPr/>
        </p:nvSpPr>
        <p:spPr>
          <a:xfrm rot="19776479">
            <a:off x="1303207" y="2581006"/>
            <a:ext cx="7219711" cy="2400657"/>
          </a:xfrm>
          <a:prstGeom prst="rect">
            <a:avLst/>
          </a:prstGeom>
          <a:noFill/>
          <a:effectLst>
            <a:outerShdw dist="50800" dir="6060000" sx="144000" sy="144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15000" dirty="0">
                <a:solidFill>
                  <a:srgbClr val="FF9999"/>
                </a:solidFill>
              </a:rPr>
              <a:t>SAMPLE</a:t>
            </a:r>
            <a:endParaRPr lang="en-US" sz="15000" dirty="0">
              <a:solidFill>
                <a:srgbClr val="FF99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1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22535" y="14309"/>
            <a:ext cx="6118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Comic Sans MS" panose="030F0702030302020204" pitchFamily="66" charset="0"/>
              </a:rPr>
              <a:t>薄膜・断面試料作製装置</a:t>
            </a:r>
            <a:r>
              <a:rPr lang="en-US" sz="3600" dirty="0">
                <a:latin typeface="Comic Sans MS" panose="030F0702030302020204" pitchFamily="66" charset="0"/>
              </a:rPr>
              <a:t>(</a:t>
            </a:r>
            <a:r>
              <a:rPr lang="en-US" altLang="ja-JP" sz="3600" dirty="0">
                <a:latin typeface="Comic Sans MS" panose="030F0702030302020204" pitchFamily="66" charset="0"/>
              </a:rPr>
              <a:t>CP</a:t>
            </a:r>
            <a:r>
              <a:rPr lang="en-US" sz="3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05797" y="1086047"/>
            <a:ext cx="480131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Comic Sans MS" panose="030F0702030302020204" pitchFamily="66" charset="0"/>
              </a:rPr>
              <a:t>メーカー　</a:t>
            </a:r>
            <a:r>
              <a:rPr lang="en-US" altLang="ja-JP" dirty="0">
                <a:latin typeface="Comic Sans MS" panose="030F0702030302020204" pitchFamily="66" charset="0"/>
              </a:rPr>
              <a:t>JEOL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主な用途　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資料面上にセットされた遮蔽版に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イオンビームを垂直に照射し、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イオン照射を受けエッチングされる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領域と遮蔽版で遮蔽された領域に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沿って断面を形成する装置。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資料を冷却することにより、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熱ダメージの少ない断面を作成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出来る</a:t>
            </a:r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r="26857"/>
          <a:stretch/>
        </p:blipFill>
        <p:spPr>
          <a:xfrm rot="5400000">
            <a:off x="545400" y="115242"/>
            <a:ext cx="3214998" cy="430579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2881" y="4166119"/>
            <a:ext cx="55579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スペック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最大試料サイズ 幅</a:t>
            </a:r>
            <a:r>
              <a:rPr lang="en-US" dirty="0"/>
              <a:t>10mm</a:t>
            </a:r>
            <a:r>
              <a:rPr lang="en-US" altLang="ja-JP" dirty="0"/>
              <a:t>×</a:t>
            </a:r>
            <a:r>
              <a:rPr lang="ja-JP" altLang="en-US" dirty="0"/>
              <a:t>長さ</a:t>
            </a:r>
            <a:r>
              <a:rPr lang="en-US" dirty="0"/>
              <a:t>8</a:t>
            </a:r>
            <a:r>
              <a:rPr lang="ja-JP" altLang="en-US" dirty="0"/>
              <a:t>㎜</a:t>
            </a:r>
            <a:r>
              <a:rPr lang="en-US" altLang="ja-JP" dirty="0"/>
              <a:t>×</a:t>
            </a:r>
            <a:r>
              <a:rPr lang="ja-JP" altLang="en-US" dirty="0"/>
              <a:t>厚さ</a:t>
            </a:r>
            <a:r>
              <a:rPr lang="en-US" dirty="0"/>
              <a:t>3</a:t>
            </a:r>
            <a:r>
              <a:rPr lang="ja-JP" altLang="en-US" dirty="0"/>
              <a:t>㎜</a:t>
            </a:r>
            <a:endParaRPr lang="en-US" altLang="ja-JP" dirty="0"/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試料移動範囲 </a:t>
            </a:r>
            <a:r>
              <a:rPr lang="en-US" dirty="0"/>
              <a:t>X</a:t>
            </a:r>
            <a:r>
              <a:rPr lang="ja-JP" altLang="en-US" dirty="0"/>
              <a:t>方向</a:t>
            </a:r>
            <a:r>
              <a:rPr lang="en-US" dirty="0"/>
              <a:t>:</a:t>
            </a:r>
            <a:r>
              <a:rPr lang="en-US" altLang="ja-JP" dirty="0"/>
              <a:t>±</a:t>
            </a:r>
            <a:r>
              <a:rPr lang="en-US" dirty="0"/>
              <a:t>6mm Y</a:t>
            </a:r>
            <a:r>
              <a:rPr lang="ja-JP" altLang="en-US" dirty="0"/>
              <a:t>方向</a:t>
            </a:r>
            <a:r>
              <a:rPr lang="en-US" dirty="0"/>
              <a:t>:</a:t>
            </a:r>
            <a:r>
              <a:rPr lang="en-US" altLang="ja-JP" dirty="0"/>
              <a:t>±</a:t>
            </a:r>
            <a:r>
              <a:rPr lang="en-US" dirty="0"/>
              <a:t>2.5mm</a:t>
            </a:r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イオン加速電圧</a:t>
            </a:r>
            <a:r>
              <a:rPr lang="en-US" dirty="0"/>
              <a:t> 2</a:t>
            </a:r>
            <a:r>
              <a:rPr lang="ja-JP" altLang="en-US" dirty="0"/>
              <a:t>∼</a:t>
            </a:r>
            <a:r>
              <a:rPr lang="en-US" dirty="0"/>
              <a:t>8kV</a:t>
            </a:r>
          </a:p>
          <a:p>
            <a:pPr marL="342900" indent="-342900">
              <a:buFont typeface="+mj-lt"/>
              <a:buAutoNum type="alphaLcPeriod"/>
            </a:pPr>
            <a:r>
              <a:rPr lang="ja-JP" altLang="en-US" dirty="0"/>
              <a:t>液体窒素による冷却機構 －</a:t>
            </a:r>
            <a:r>
              <a:rPr lang="en-US" dirty="0"/>
              <a:t>120</a:t>
            </a:r>
            <a:r>
              <a:rPr lang="ja-JP" altLang="en-US" dirty="0"/>
              <a:t>℃∼</a:t>
            </a:r>
            <a:r>
              <a:rPr lang="en-US" dirty="0"/>
              <a:t>0</a:t>
            </a:r>
            <a:r>
              <a:rPr lang="ja-JP" altLang="en-US" dirty="0"/>
              <a:t>℃に設定可能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endParaRPr 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86764" y="5941995"/>
            <a:ext cx="549381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dirty="0"/>
              <a:t>注意事項</a:t>
            </a:r>
            <a:endParaRPr lang="en-US" altLang="ja-JP" dirty="0"/>
          </a:p>
          <a:p>
            <a:r>
              <a:rPr lang="ja-JP" altLang="en-US" dirty="0"/>
              <a:t>液体窒素を使う場合は</a:t>
            </a:r>
            <a:endParaRPr lang="en-US" altLang="ja-JP" dirty="0"/>
          </a:p>
          <a:p>
            <a:r>
              <a:rPr lang="ja-JP" altLang="en-US" dirty="0"/>
              <a:t>柏キャンパス高圧ガス利用講習終了証の提示が必要</a:t>
            </a:r>
            <a:endParaRPr lang="en-US" altLang="ja-JP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178A2B3-52F2-4C45-897E-230253AD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57" y="99653"/>
            <a:ext cx="8953219" cy="70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48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</TotalTime>
  <Words>602</Words>
  <Application>Microsoft Office PowerPoint</Application>
  <PresentationFormat>画面に合わせる (4:3)</PresentationFormat>
  <Paragraphs>89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Hewlett-Packard Company</dc:creator>
  <cp:lastModifiedBy>石澤　剛</cp:lastModifiedBy>
  <cp:revision>37</cp:revision>
  <dcterms:created xsi:type="dcterms:W3CDTF">2019-03-12T05:02:48Z</dcterms:created>
  <dcterms:modified xsi:type="dcterms:W3CDTF">2021-09-14T06:49:31Z</dcterms:modified>
</cp:coreProperties>
</file>