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3"/>
  </p:notesMasterIdLst>
  <p:sldIdLst>
    <p:sldId id="265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." id="{D7BF1A23-9B8C-44ED-87E7-826523BFB120}">
          <p14:sldIdLst/>
        </p14:section>
        <p14:section name="2." id="{2C59F450-63B8-462B-8AFC-0D9376149FCA}">
          <p14:sldIdLst/>
        </p14:section>
        <p14:section name="3." id="{8D87E794-C898-421E-8B21-4EA837F02B4B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2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944" y="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01C48-6BAD-4AF3-B2DD-C21B9F189114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EF684-5FBD-404B-8008-8BCFDB192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08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9FEB8E-7140-4A92-BCC6-45093A7AF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7472DA-590A-4ED2-BE26-DBAADB177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93373F-7374-40F9-8291-781054B9F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3EB5-81D1-4C52-AD3A-4C0E93DA9055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247F03-CEC1-4388-A2E9-CB7251DBF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1CA11C-264F-4E62-800B-6540208E0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469A-2352-43AB-9CED-F1E8C79F7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2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DB8DE7-517C-40F1-BC95-CABE7DA43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526F49-2DB4-4341-909B-E5CF2184C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3F3413-03D9-4EB5-9234-ACD0F43AD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9A8-31BC-4946-8A84-B4C02352C1A9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143CD6-3BC6-40AA-B75F-35B717181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3967B7-4E5B-4DBD-BB9A-99012AABF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469A-2352-43AB-9CED-F1E8C79F7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33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3781FED-83F6-4245-BAA5-FBF39305BA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41A946D-7480-4D31-AFE6-844EA2B1F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96A2DD-3EB2-4D9D-BB05-8149CB2D8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FA90-26BD-4C23-9F60-02EFCDA21AD1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10CE92-B2B1-462E-9161-187DB97BA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F44153-4FAD-448F-AA79-1E861BC6B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469A-2352-43AB-9CED-F1E8C79F7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936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夜に光っている月&#10;&#10;自動的に生成された説明">
            <a:extLst>
              <a:ext uri="{FF2B5EF4-FFF2-40B4-BE49-F238E27FC236}">
                <a16:creationId xmlns:a16="http://schemas.microsoft.com/office/drawing/2014/main" id="{A74AA445-0FB3-43F5-A49D-AEC9C3E6C2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650999" y="1490407"/>
            <a:ext cx="1016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7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背景パターン&#10;&#10;自動的に生成された説明">
            <a:extLst>
              <a:ext uri="{FF2B5EF4-FFF2-40B4-BE49-F238E27FC236}">
                <a16:creationId xmlns:a16="http://schemas.microsoft.com/office/drawing/2014/main" id="{3DD9E032-9D23-476F-9E50-1AFE678ED1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651000" y="1651000"/>
            <a:ext cx="1016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4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F062B8-4AA0-46CA-BCE0-7D32DBDCA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E69BE8-4635-4351-8078-B9C324EAE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E93CF5-11E3-41C8-8E0A-BC0950428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2A82-A22E-4A19-B9DD-75E21BF72F9C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0F0ED3-D3C0-47AF-95F9-FCE37CA87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E3DACF-48F1-469B-BEC7-AEB000D34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469A-2352-43AB-9CED-F1E8C79F7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7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921977-9E1B-4078-A555-368741FEE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08AC6D-B9C6-4A06-92DB-64EF0153C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2A8FC2-B002-49D7-9CFC-4285C440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B081-AE06-442E-9C9C-77B9B4EEDA94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A003AA-A463-49B1-A3A6-46290C4D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8E460-C945-4988-A8E4-49ACCC3D1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469A-2352-43AB-9CED-F1E8C79F7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48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D52C9-9C44-4D34-9B6A-CB27DB2E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6B3523-5FF5-497B-A81B-6608892B3D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5CF124-A5FB-4DB6-B8FB-ABB6317AD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C6CBD0-B097-4B41-95F6-66A922B70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07C1-CAB1-412F-ADD5-C1C811898411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277EF37-DA26-466D-85D1-947EFB1C1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447D9-7633-4D54-9E8B-10602C4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469A-2352-43AB-9CED-F1E8C79F7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47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FCDA0B-0562-448F-B152-36A143BF6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39B2A63-0E94-4C92-BAD7-F4855AC9C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77E1C2-B171-4BA3-B344-65C8273D7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B748B4-F332-46F8-975B-7E57BC68B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8A94AD4-7F6C-40E5-84F2-8888D82081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CB49AE-CC48-4E05-B9AF-389C92132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B92B-58C5-4290-88E9-8DE07B89D7C4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27E18F9-188C-4FE2-B618-57ACAF2BB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9A79C9D-1C57-4D97-9A88-C5A048BC2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469A-2352-43AB-9CED-F1E8C79F7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05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A5E0BC-234B-43FB-BB52-B8BFA998C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AC8DDE8-AD85-476E-B3B4-1DE2F7A01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9EAAB-2B07-43C9-8571-838B1EB014A1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F977A7B-B511-4BDC-A0FB-AEC490864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FA8883-E439-421F-BA71-F03A8407B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469A-2352-43AB-9CED-F1E8C79F7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0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87A0F72-20CF-4EED-A735-344B88F2B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CD2E-53EF-4E1D-B38E-7C0EBF83FD9A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06C71EE-86F5-4C49-A43A-9C0FD3D6E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3736B3-81A8-4566-8D64-EB47CE8F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469A-2352-43AB-9CED-F1E8C79F7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25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688A51-D20D-4155-8E63-973B1A631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CAE595-32CE-4765-ADB9-664273ADB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818DF9-8BAB-4D43-94F8-D0A37E7EE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5AC69C-C1E6-4150-BC76-2F7FC6128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C67B-EE7C-4332-B338-0215118C35CC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79EE8D-6A2A-45C8-8570-31C4146B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7F4C20-7D68-4614-9B23-0810C58E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469A-2352-43AB-9CED-F1E8C79F7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90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8F325F-AAF9-4CB3-8502-33F00F712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835D563-1964-4105-BA94-F4D3E9BBF3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A5F1A5-6FF1-477F-B924-4A246605C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951798-F346-4A0D-B705-7DD7D01D9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DFAF-89D8-4E58-867A-F6EF1CE71A0F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07F0AB-CF63-49B9-A0D3-6FEFEAB95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5FA86F-B816-48D5-A5FF-DCF3A74AA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469A-2352-43AB-9CED-F1E8C79F7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02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960295D-B356-4FCE-BCBF-688A2C04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C63E45-301C-4B91-9153-174050778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EC0F58-9052-42E6-A97D-B9115B8C8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57890-16A9-47C1-81D6-4FB935009D93}" type="datetime1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3CBBA9-DCCD-4D28-8D0C-770527299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C08A25-73B6-4D53-AEB0-8B5D9904A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1469A-2352-43AB-9CED-F1E8C79F7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37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820A17F-4130-4D81-91DC-AE7A657BDF9D}"/>
              </a:ext>
            </a:extLst>
          </p:cNvPr>
          <p:cNvSpPr/>
          <p:nvPr/>
        </p:nvSpPr>
        <p:spPr>
          <a:xfrm>
            <a:off x="73657" y="7643986"/>
            <a:ext cx="6710686" cy="8108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3AB8AFE-4DE5-4D49-ADAF-835B73351F6F}"/>
              </a:ext>
            </a:extLst>
          </p:cNvPr>
          <p:cNvSpPr/>
          <p:nvPr/>
        </p:nvSpPr>
        <p:spPr>
          <a:xfrm>
            <a:off x="73657" y="6668952"/>
            <a:ext cx="6710686" cy="8108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4BA84AE-B5C9-4B05-8A35-83834378943E}"/>
              </a:ext>
            </a:extLst>
          </p:cNvPr>
          <p:cNvSpPr/>
          <p:nvPr/>
        </p:nvSpPr>
        <p:spPr>
          <a:xfrm>
            <a:off x="73657" y="5708665"/>
            <a:ext cx="6710686" cy="8108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F1C8FF5-13C1-4C5D-AFD4-FD99B7936EA5}"/>
              </a:ext>
            </a:extLst>
          </p:cNvPr>
          <p:cNvSpPr/>
          <p:nvPr/>
        </p:nvSpPr>
        <p:spPr>
          <a:xfrm>
            <a:off x="73657" y="8612810"/>
            <a:ext cx="6710686" cy="660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A2F6FDF-F7D0-4403-82BF-77DD7F9E4A1F}"/>
              </a:ext>
            </a:extLst>
          </p:cNvPr>
          <p:cNvSpPr/>
          <p:nvPr/>
        </p:nvSpPr>
        <p:spPr>
          <a:xfrm>
            <a:off x="73657" y="4248980"/>
            <a:ext cx="6710686" cy="8108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F233B0-AA37-40AF-B90B-C3D66CF91217}"/>
              </a:ext>
            </a:extLst>
          </p:cNvPr>
          <p:cNvSpPr/>
          <p:nvPr/>
        </p:nvSpPr>
        <p:spPr>
          <a:xfrm>
            <a:off x="73657" y="3289271"/>
            <a:ext cx="6710686" cy="8108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EDF23E-BB5A-4A6F-BB41-BAB1F841E8F6}"/>
              </a:ext>
            </a:extLst>
          </p:cNvPr>
          <p:cNvSpPr/>
          <p:nvPr/>
        </p:nvSpPr>
        <p:spPr>
          <a:xfrm>
            <a:off x="73657" y="2517000"/>
            <a:ext cx="6710686" cy="660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212F888-D9C8-410A-9EB4-40FB61EC44F3}"/>
              </a:ext>
            </a:extLst>
          </p:cNvPr>
          <p:cNvSpPr/>
          <p:nvPr/>
        </p:nvSpPr>
        <p:spPr>
          <a:xfrm>
            <a:off x="73657" y="1773874"/>
            <a:ext cx="6710686" cy="660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F429757-1C8B-4350-AF78-879038C5945B}"/>
              </a:ext>
            </a:extLst>
          </p:cNvPr>
          <p:cNvSpPr/>
          <p:nvPr/>
        </p:nvSpPr>
        <p:spPr>
          <a:xfrm>
            <a:off x="73657" y="1023374"/>
            <a:ext cx="6710686" cy="660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A11D2DF-FAC0-4157-BC55-18EBF565ED0C}"/>
              </a:ext>
            </a:extLst>
          </p:cNvPr>
          <p:cNvSpPr txBox="1"/>
          <p:nvPr/>
        </p:nvSpPr>
        <p:spPr>
          <a:xfrm>
            <a:off x="180267" y="572903"/>
            <a:ext cx="6519143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Segoe UI" panose="020B0502040204020203" pitchFamily="34" charset="0"/>
                <a:ea typeface="BIZ UDゴシック" panose="020B0400000000000000" pitchFamily="49" charset="-128"/>
              </a:rPr>
              <a:t>12:30</a:t>
            </a:r>
            <a:r>
              <a:rPr kumimoji="1" lang="ja-JP" altLang="en-US" sz="1600" dirty="0">
                <a:solidFill>
                  <a:schemeClr val="bg1"/>
                </a:solidFill>
                <a:latin typeface="Segoe UI" panose="020B0502040204020203" pitchFamily="34" charset="0"/>
                <a:ea typeface="BIZ UDゴシック" panose="020B0400000000000000" pitchFamily="49" charset="-128"/>
              </a:rPr>
              <a:t>　接続開始（</a:t>
            </a:r>
            <a:r>
              <a:rPr kumimoji="1" lang="en-US" altLang="ja-JP" sz="1600" dirty="0">
                <a:solidFill>
                  <a:schemeClr val="bg1"/>
                </a:solidFill>
                <a:latin typeface="Segoe UI" panose="020B0502040204020203" pitchFamily="34" charset="0"/>
                <a:ea typeface="BIZ UDゴシック" panose="020B0400000000000000" pitchFamily="49" charset="-128"/>
              </a:rPr>
              <a:t>Zoom</a:t>
            </a:r>
            <a:r>
              <a:rPr kumimoji="1" lang="ja-JP" altLang="en-US" sz="1600" dirty="0">
                <a:solidFill>
                  <a:schemeClr val="bg1"/>
                </a:solidFill>
                <a:latin typeface="Segoe UI" panose="020B0502040204020203" pitchFamily="34" charset="0"/>
                <a:ea typeface="BIZ UDゴシック" panose="020B0400000000000000" pitchFamily="49" charset="-128"/>
              </a:rPr>
              <a:t>）</a:t>
            </a:r>
            <a:endParaRPr kumimoji="1" lang="en-US" altLang="ja-JP" sz="1600" dirty="0">
              <a:solidFill>
                <a:schemeClr val="bg1"/>
              </a:solidFill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endParaRPr kumimoji="1" lang="en-US" altLang="ja-JP" sz="1600" dirty="0"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r>
              <a:rPr kumimoji="1" lang="en-US" altLang="ja-JP" sz="1600" dirty="0">
                <a:latin typeface="Segoe UI" panose="020B0502040204020203" pitchFamily="34" charset="0"/>
                <a:ea typeface="BIZ UDゴシック" panose="020B0400000000000000" pitchFamily="49" charset="-128"/>
              </a:rPr>
              <a:t>13:00	</a:t>
            </a:r>
            <a:r>
              <a:rPr kumimoji="1" lang="ja-JP" altLang="en-US" sz="1600" b="1" dirty="0">
                <a:latin typeface="Segoe UI" panose="020B0502040204020203" pitchFamily="34" charset="0"/>
                <a:ea typeface="BIZ UDゴシック" panose="020B0400000000000000" pitchFamily="49" charset="-128"/>
              </a:rPr>
              <a:t>挨拶</a:t>
            </a:r>
            <a:endParaRPr kumimoji="1" lang="en-US" altLang="ja-JP" sz="1600" b="1" dirty="0"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pPr lvl="2"/>
            <a:r>
              <a:rPr kumimoji="1" lang="ja-JP" altLang="en-US" sz="1600" dirty="0">
                <a:latin typeface="Segoe UI" panose="020B0502040204020203" pitchFamily="34" charset="0"/>
                <a:ea typeface="BIZ UDゴシック" panose="020B0400000000000000" pitchFamily="49" charset="-128"/>
              </a:rPr>
              <a:t>出口 敦 　｜ 東京大学大学院新領域創成科学研究科長</a:t>
            </a:r>
            <a:endParaRPr kumimoji="1" lang="en-US" altLang="ja-JP" sz="1600" dirty="0"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endParaRPr kumimoji="1" lang="en-US" altLang="ja-JP" sz="1600" dirty="0"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r>
              <a:rPr kumimoji="1" lang="en-US" altLang="ja-JP" sz="1600" dirty="0">
                <a:latin typeface="Segoe UI" panose="020B0502040204020203" pitchFamily="34" charset="0"/>
                <a:ea typeface="BIZ UDゴシック" panose="020B0400000000000000" pitchFamily="49" charset="-128"/>
              </a:rPr>
              <a:t>13:10	</a:t>
            </a:r>
            <a:r>
              <a:rPr lang="ja-JP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活動報告</a:t>
            </a:r>
            <a:r>
              <a:rPr lang="en-US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【MIRC</a:t>
            </a:r>
            <a:r>
              <a:rPr lang="ja-JP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の紹介と５年間の活動報告</a:t>
            </a:r>
            <a:r>
              <a:rPr lang="en-US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】</a:t>
            </a:r>
            <a:endParaRPr lang="en-US" altLang="ja-JP" sz="1600" b="1" dirty="0">
              <a:highlight>
                <a:srgbClr val="FFFF00"/>
              </a:highlight>
              <a:latin typeface="Segoe UI" panose="020B0502040204020203" pitchFamily="34" charset="0"/>
              <a:ea typeface="BIZ UDゴシック" panose="020B0400000000000000" pitchFamily="49" charset="-128"/>
              <a:cs typeface="Courier New" panose="02070309020205020404" pitchFamily="49" charset="0"/>
            </a:endParaRPr>
          </a:p>
          <a:p>
            <a:pPr lvl="1"/>
            <a:r>
              <a:rPr kumimoji="1" lang="en-US" altLang="ja-JP" sz="1600" dirty="0"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	</a:t>
            </a:r>
            <a:r>
              <a:rPr kumimoji="1" lang="ja-JP" altLang="en-US" sz="1600" dirty="0">
                <a:latin typeface="Segoe UI" panose="020B0502040204020203" pitchFamily="34" charset="0"/>
                <a:ea typeface="BIZ UDゴシック" panose="020B0400000000000000" pitchFamily="49" charset="-128"/>
              </a:rPr>
              <a:t>伊藤 耕三 ｜ </a:t>
            </a:r>
            <a:r>
              <a:rPr kumimoji="1" lang="en-US" altLang="ja-JP" sz="1600" dirty="0">
                <a:latin typeface="Segoe UI" panose="020B0502040204020203" pitchFamily="34" charset="0"/>
                <a:ea typeface="BIZ UDゴシック" panose="020B0400000000000000" pitchFamily="49" charset="-128"/>
              </a:rPr>
              <a:t>MIRC</a:t>
            </a:r>
            <a:r>
              <a:rPr kumimoji="1" lang="ja-JP" altLang="en-US" sz="1600" dirty="0">
                <a:latin typeface="Segoe UI" panose="020B0502040204020203" pitchFamily="34" charset="0"/>
                <a:ea typeface="BIZ UDゴシック" panose="020B0400000000000000" pitchFamily="49" charset="-128"/>
              </a:rPr>
              <a:t>機構長</a:t>
            </a:r>
            <a:endParaRPr kumimoji="1" lang="en-US" altLang="ja-JP" sz="1600" dirty="0"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endParaRPr kumimoji="1" lang="en-US" altLang="ja-JP" sz="1600" dirty="0"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r>
              <a:rPr kumimoji="1" lang="en-US" altLang="ja-JP" sz="1600" dirty="0">
                <a:latin typeface="Segoe UI" panose="020B0502040204020203" pitchFamily="34" charset="0"/>
                <a:ea typeface="BIZ UDゴシック" panose="020B0400000000000000" pitchFamily="49" charset="-128"/>
              </a:rPr>
              <a:t>13:30	</a:t>
            </a:r>
            <a:r>
              <a:rPr lang="ja-JP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基調講演</a:t>
            </a:r>
            <a:r>
              <a:rPr lang="en-US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 </a:t>
            </a:r>
            <a:r>
              <a:rPr lang="ja-JP" altLang="en-US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　</a:t>
            </a:r>
            <a:r>
              <a:rPr lang="en-US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【</a:t>
            </a:r>
            <a:r>
              <a:rPr lang="ja-JP" altLang="ja-JP" sz="1600" b="1" kern="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ポストコロナ時代のマテリアル研究</a:t>
            </a:r>
            <a:r>
              <a:rPr lang="en-US" altLang="ja-JP" sz="1600" b="1" kern="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】</a:t>
            </a:r>
            <a:endParaRPr lang="en-US" altLang="ja-JP" sz="1600" b="1" dirty="0">
              <a:effectLst/>
              <a:highlight>
                <a:srgbClr val="FFFF00"/>
              </a:highlight>
              <a:latin typeface="Segoe UI" panose="020B0502040204020203" pitchFamily="34" charset="0"/>
              <a:ea typeface="BIZ UDゴシック" panose="020B0400000000000000" pitchFamily="49" charset="-128"/>
              <a:cs typeface="Courier New" panose="02070309020205020404" pitchFamily="49" charset="0"/>
            </a:endParaRPr>
          </a:p>
          <a:p>
            <a:pPr lvl="1"/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	</a:t>
            </a:r>
            <a:r>
              <a:rPr lang="ja-JP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橋本</a:t>
            </a:r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 </a:t>
            </a:r>
            <a:r>
              <a:rPr lang="ja-JP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和仁</a:t>
            </a:r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 </a:t>
            </a:r>
            <a:r>
              <a:rPr kumimoji="1" lang="ja-JP" altLang="en-US" sz="1600" dirty="0">
                <a:latin typeface="Segoe UI" panose="020B0502040204020203" pitchFamily="34" charset="0"/>
                <a:ea typeface="BIZ UDゴシック" panose="020B0400000000000000" pitchFamily="49" charset="-128"/>
              </a:rPr>
              <a:t>｜ 国立研究開発法人物質・材料研究機構 理事長</a:t>
            </a:r>
            <a:endParaRPr kumimoji="1" lang="en-US" altLang="ja-JP" sz="1600" dirty="0"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endParaRPr kumimoji="1" lang="en-US" altLang="ja-JP" sz="1600" dirty="0"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r>
              <a:rPr kumimoji="1" lang="en-US" altLang="ja-JP" sz="1600" dirty="0">
                <a:latin typeface="Segoe UI" panose="020B0502040204020203" pitchFamily="34" charset="0"/>
                <a:ea typeface="BIZ UDゴシック" panose="020B0400000000000000" pitchFamily="49" charset="-128"/>
              </a:rPr>
              <a:t>14:30	</a:t>
            </a:r>
            <a:r>
              <a:rPr kumimoji="1" lang="ja-JP" altLang="en-US" sz="1600" b="1" dirty="0">
                <a:latin typeface="Segoe UI" panose="020B0502040204020203" pitchFamily="34" charset="0"/>
                <a:ea typeface="BIZ UDゴシック" panose="020B0400000000000000" pitchFamily="49" charset="-128"/>
              </a:rPr>
              <a:t>招待講演</a:t>
            </a:r>
            <a:r>
              <a:rPr kumimoji="1" lang="en-US" altLang="ja-JP" sz="1600" b="1" dirty="0">
                <a:latin typeface="Segoe UI" panose="020B0502040204020203" pitchFamily="34" charset="0"/>
                <a:ea typeface="BIZ UDゴシック" panose="020B0400000000000000" pitchFamily="49" charset="-128"/>
              </a:rPr>
              <a:t>1</a:t>
            </a:r>
          </a:p>
          <a:p>
            <a:r>
              <a:rPr kumimoji="1" lang="en-US" altLang="ja-JP" sz="1600" b="1" dirty="0">
                <a:latin typeface="Segoe UI" panose="020B0502040204020203" pitchFamily="34" charset="0"/>
                <a:ea typeface="BIZ UDゴシック" panose="020B0400000000000000" pitchFamily="49" charset="-128"/>
              </a:rPr>
              <a:t>【</a:t>
            </a:r>
            <a:r>
              <a:rPr lang="ja-JP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革新分子構造解析「結晶スポンジ法」</a:t>
            </a:r>
            <a:r>
              <a:rPr lang="en-US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: </a:t>
            </a:r>
            <a:r>
              <a:rPr lang="ja-JP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基礎研究が羽ばたくまで</a:t>
            </a:r>
            <a:r>
              <a:rPr lang="en-US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】</a:t>
            </a:r>
            <a:endParaRPr kumimoji="1" lang="en-US" altLang="ja-JP" sz="1600" b="1" dirty="0">
              <a:highlight>
                <a:srgbClr val="FFFF00"/>
              </a:highlight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	</a:t>
            </a:r>
            <a:r>
              <a:rPr lang="ja-JP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藤田</a:t>
            </a:r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 </a:t>
            </a:r>
            <a:r>
              <a:rPr lang="ja-JP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誠</a:t>
            </a:r>
            <a:r>
              <a:rPr lang="ja-JP" altLang="en-US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　 </a:t>
            </a:r>
            <a:r>
              <a:rPr kumimoji="1" lang="ja-JP" altLang="en-US" sz="1600" dirty="0">
                <a:latin typeface="Segoe UI" panose="020B0502040204020203" pitchFamily="34" charset="0"/>
                <a:ea typeface="BIZ UDゴシック" panose="020B0400000000000000" pitchFamily="49" charset="-128"/>
              </a:rPr>
              <a:t>｜ 東京大学 卓越教授 （工学系研究科教授）</a:t>
            </a:r>
            <a:endParaRPr kumimoji="1" lang="en-US" altLang="ja-JP" sz="1600" dirty="0"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endParaRPr kumimoji="1" lang="en-US" altLang="ja-JP" sz="1600" dirty="0"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15:05	</a:t>
            </a:r>
            <a:r>
              <a:rPr lang="ja-JP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招待講演</a:t>
            </a:r>
            <a:r>
              <a:rPr lang="en-US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2</a:t>
            </a:r>
          </a:p>
          <a:p>
            <a:r>
              <a:rPr lang="en-US" altLang="ja-JP" sz="1600" b="1" dirty="0"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	</a:t>
            </a:r>
            <a:r>
              <a:rPr lang="en-US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【</a:t>
            </a:r>
            <a:r>
              <a:rPr lang="ja-JP" altLang="ja-JP" sz="1600" b="1" dirty="0">
                <a:latin typeface="Segoe UI" panose="020B0502040204020203" pitchFamily="34" charset="0"/>
                <a:ea typeface="BIZ UDゴシック" panose="020B0400000000000000" pitchFamily="49" charset="-128"/>
              </a:rPr>
              <a:t>強い水素結合で拓く高分子材料の</a:t>
            </a:r>
            <a:r>
              <a:rPr lang="ja-JP" altLang="en-US" sz="1600" b="1" dirty="0">
                <a:latin typeface="Segoe UI" panose="020B0502040204020203" pitchFamily="34" charset="0"/>
                <a:ea typeface="BIZ UDゴシック" panose="020B0400000000000000" pitchFamily="49" charset="-128"/>
              </a:rPr>
              <a:t>革新</a:t>
            </a:r>
            <a:r>
              <a:rPr lang="en-US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】</a:t>
            </a:r>
            <a:endParaRPr kumimoji="1" lang="en-US" altLang="ja-JP" sz="1600" b="1" dirty="0"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pPr lvl="2"/>
            <a:r>
              <a:rPr lang="ja-JP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吉江</a:t>
            </a:r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 </a:t>
            </a:r>
            <a:r>
              <a:rPr lang="ja-JP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尚子</a:t>
            </a:r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 </a:t>
            </a:r>
            <a:r>
              <a:rPr kumimoji="1" lang="ja-JP" altLang="en-US" sz="1600" dirty="0">
                <a:latin typeface="Segoe UI" panose="020B0502040204020203" pitchFamily="34" charset="0"/>
                <a:ea typeface="BIZ UDゴシック" panose="020B0400000000000000" pitchFamily="49" charset="-128"/>
              </a:rPr>
              <a:t>｜ 東京大学生産技術研究所 教授</a:t>
            </a:r>
            <a:endParaRPr lang="ja-JP" altLang="ja-JP" sz="1600" dirty="0">
              <a:effectLst/>
              <a:latin typeface="Segoe UI" panose="020B0502040204020203" pitchFamily="34" charset="0"/>
              <a:ea typeface="BIZ UDゴシック" panose="020B0400000000000000" pitchFamily="49" charset="-128"/>
              <a:cs typeface="Courier New" panose="02070309020205020404" pitchFamily="49" charset="0"/>
            </a:endParaRPr>
          </a:p>
          <a:p>
            <a:endParaRPr kumimoji="1" lang="en-US" altLang="ja-JP" sz="1600" dirty="0"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r>
              <a:rPr kumimoji="1" lang="ja-JP" altLang="en-US" sz="1600" dirty="0">
                <a:solidFill>
                  <a:schemeClr val="bg1"/>
                </a:solidFill>
                <a:latin typeface="Segoe UI" panose="020B0502040204020203" pitchFamily="34" charset="0"/>
                <a:ea typeface="BIZ UDゴシック" panose="020B0400000000000000" pitchFamily="49" charset="-128"/>
              </a:rPr>
              <a:t>＜休憩＞</a:t>
            </a:r>
            <a:endParaRPr kumimoji="1" lang="en-US" altLang="ja-JP" sz="1600" dirty="0">
              <a:solidFill>
                <a:schemeClr val="bg1"/>
              </a:solidFill>
              <a:highlight>
                <a:srgbClr val="FFFF00"/>
              </a:highlight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endParaRPr lang="en-US" altLang="ja-JP" sz="1600" dirty="0">
              <a:effectLst/>
              <a:latin typeface="Segoe UI" panose="020B0502040204020203" pitchFamily="34" charset="0"/>
              <a:ea typeface="BIZ UDゴシック" panose="020B0400000000000000" pitchFamily="49" charset="-128"/>
              <a:cs typeface="Courier New" panose="02070309020205020404" pitchFamily="49" charset="0"/>
            </a:endParaRPr>
          </a:p>
          <a:p>
            <a:r>
              <a:rPr lang="en-US" altLang="ja-JP" sz="1600" dirty="0"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15:50	</a:t>
            </a:r>
            <a:r>
              <a:rPr lang="ja-JP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招待講演</a:t>
            </a:r>
            <a:r>
              <a:rPr lang="en-US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3</a:t>
            </a:r>
          </a:p>
          <a:p>
            <a:r>
              <a:rPr lang="ja-JP" altLang="en-US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　　　　</a:t>
            </a:r>
            <a:r>
              <a:rPr lang="en-US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【</a:t>
            </a:r>
            <a:r>
              <a:rPr lang="ja-JP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カーボンニュートラル実現に資するマテリアル開発</a:t>
            </a:r>
            <a:r>
              <a:rPr lang="en-US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】</a:t>
            </a:r>
            <a:endParaRPr kumimoji="1" lang="en-US" altLang="ja-JP" sz="1600" b="1" dirty="0"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	</a:t>
            </a:r>
            <a:r>
              <a:rPr lang="ja-JP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杉山</a:t>
            </a:r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 </a:t>
            </a:r>
            <a:r>
              <a:rPr lang="ja-JP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正和</a:t>
            </a:r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 </a:t>
            </a:r>
            <a:r>
              <a:rPr kumimoji="1" lang="ja-JP" altLang="en-US" sz="1600" dirty="0">
                <a:latin typeface="Segoe UI" panose="020B0502040204020203" pitchFamily="34" charset="0"/>
                <a:ea typeface="BIZ UDゴシック" panose="020B0400000000000000" pitchFamily="49" charset="-128"/>
              </a:rPr>
              <a:t>｜ 東京大学先端科学技術研究センター 教授</a:t>
            </a:r>
            <a:endParaRPr kumimoji="1" lang="en-US" altLang="ja-JP" sz="1600" dirty="0"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endParaRPr kumimoji="1" lang="en-US" altLang="ja-JP" sz="1600" dirty="0"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16:25	</a:t>
            </a:r>
            <a:r>
              <a:rPr lang="ja-JP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招待講演</a:t>
            </a:r>
            <a:r>
              <a:rPr lang="en-US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4</a:t>
            </a:r>
          </a:p>
          <a:p>
            <a:r>
              <a:rPr lang="en-US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【</a:t>
            </a:r>
            <a:r>
              <a:rPr lang="ja-JP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新しいナノイメージング</a:t>
            </a:r>
            <a:r>
              <a:rPr lang="ja-JP" altLang="en-US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分光</a:t>
            </a:r>
            <a:r>
              <a:rPr lang="ja-JP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の開発と物質科学の</a:t>
            </a:r>
            <a:r>
              <a:rPr lang="ja-JP" altLang="en-US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イノベーション</a:t>
            </a:r>
            <a:r>
              <a:rPr kumimoji="1" lang="en-US" altLang="ja-JP" sz="1600" b="1" dirty="0">
                <a:latin typeface="Segoe UI" panose="020B0502040204020203" pitchFamily="34" charset="0"/>
                <a:ea typeface="BIZ UDゴシック" panose="020B0400000000000000" pitchFamily="49" charset="-128"/>
              </a:rPr>
              <a:t>】</a:t>
            </a:r>
          </a:p>
          <a:p>
            <a:r>
              <a:rPr lang="ja-JP" altLang="en-US" sz="1600" dirty="0"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　</a:t>
            </a:r>
            <a:r>
              <a:rPr lang="ja-JP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辛</a:t>
            </a:r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 </a:t>
            </a:r>
            <a:r>
              <a:rPr lang="ja-JP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埴</a:t>
            </a:r>
            <a:r>
              <a:rPr kumimoji="1" lang="ja-JP" altLang="en-US" sz="1600" dirty="0">
                <a:latin typeface="Segoe UI" panose="020B0502040204020203" pitchFamily="34" charset="0"/>
                <a:ea typeface="BIZ UDゴシック" panose="020B0400000000000000" pitchFamily="49" charset="-128"/>
              </a:rPr>
              <a:t>｜</a:t>
            </a:r>
            <a:r>
              <a:rPr lang="ja-JP" altLang="en-US" sz="1600" dirty="0"/>
              <a:t>東京大学特別教授室 特別教授（物性研リサーチフェロー）</a:t>
            </a:r>
            <a:endParaRPr kumimoji="1" lang="en-US" altLang="ja-JP" sz="1600" dirty="0">
              <a:highlight>
                <a:srgbClr val="FFFF00"/>
              </a:highlight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endParaRPr kumimoji="1" lang="en-US" altLang="ja-JP" sz="1600" dirty="0"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17:00	</a:t>
            </a:r>
            <a:r>
              <a:rPr lang="ja-JP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招待</a:t>
            </a:r>
            <a:r>
              <a:rPr lang="ja-JP" altLang="en-US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講演</a:t>
            </a:r>
            <a:r>
              <a:rPr lang="en-US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5</a:t>
            </a:r>
          </a:p>
          <a:p>
            <a:r>
              <a:rPr lang="en-US" altLang="ja-JP" sz="1600" b="1" dirty="0"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	</a:t>
            </a:r>
            <a:r>
              <a:rPr lang="en-US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【</a:t>
            </a:r>
            <a:r>
              <a:rPr lang="ja-JP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ソフトエレクトロニクスのマテリアルイノベーション</a:t>
            </a:r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】</a:t>
            </a:r>
            <a:endParaRPr kumimoji="1" lang="en-US" altLang="ja-JP" sz="1600" dirty="0">
              <a:solidFill>
                <a:srgbClr val="FF0000"/>
              </a:solidFill>
              <a:latin typeface="Segoe UI" panose="020B0502040204020203" pitchFamily="34" charset="0"/>
              <a:ea typeface="BIZ UDゴシック" panose="020B0400000000000000" pitchFamily="49" charset="-128"/>
            </a:endParaRPr>
          </a:p>
          <a:p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	</a:t>
            </a:r>
            <a:r>
              <a:rPr lang="ja-JP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竹谷</a:t>
            </a:r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 </a:t>
            </a:r>
            <a:r>
              <a:rPr lang="ja-JP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純一</a:t>
            </a:r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 </a:t>
            </a:r>
            <a:r>
              <a:rPr kumimoji="1" lang="ja-JP" altLang="en-US" sz="1600" dirty="0">
                <a:latin typeface="Segoe UI" panose="020B0502040204020203" pitchFamily="34" charset="0"/>
                <a:ea typeface="BIZ UDゴシック" panose="020B0400000000000000" pitchFamily="49" charset="-128"/>
              </a:rPr>
              <a:t>｜ 東京大学大学院新領域創成科学研究科 教授</a:t>
            </a:r>
            <a:endParaRPr lang="ja-JP" altLang="ja-JP" sz="1600" dirty="0">
              <a:effectLst/>
              <a:latin typeface="Segoe UI" panose="020B0502040204020203" pitchFamily="34" charset="0"/>
              <a:ea typeface="BIZ UDゴシック" panose="020B0400000000000000" pitchFamily="49" charset="-128"/>
              <a:cs typeface="Courier New" panose="02070309020205020404" pitchFamily="49" charset="0"/>
            </a:endParaRPr>
          </a:p>
          <a:p>
            <a:endParaRPr lang="en-US" altLang="ja-JP" sz="1600" dirty="0">
              <a:effectLst/>
              <a:latin typeface="Segoe UI" panose="020B0502040204020203" pitchFamily="34" charset="0"/>
              <a:ea typeface="BIZ UDゴシック" panose="020B0400000000000000" pitchFamily="49" charset="-128"/>
              <a:cs typeface="Courier New" panose="02070309020205020404" pitchFamily="49" charset="0"/>
            </a:endParaRPr>
          </a:p>
          <a:p>
            <a:r>
              <a:rPr lang="en-US" altLang="ja-JP" sz="1600" dirty="0"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17:35	</a:t>
            </a:r>
            <a:r>
              <a:rPr lang="ja-JP" altLang="ja-JP" sz="1600" b="1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挨拶</a:t>
            </a:r>
            <a:endParaRPr lang="en-US" altLang="ja-JP" sz="1600" b="1" dirty="0">
              <a:effectLst/>
              <a:highlight>
                <a:srgbClr val="FFFF00"/>
              </a:highlight>
              <a:latin typeface="Segoe UI" panose="020B0502040204020203" pitchFamily="34" charset="0"/>
              <a:ea typeface="BIZ UDゴシック" panose="020B0400000000000000" pitchFamily="49" charset="-128"/>
              <a:cs typeface="Courier New" panose="02070309020205020404" pitchFamily="49" charset="0"/>
            </a:endParaRPr>
          </a:p>
          <a:p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	</a:t>
            </a:r>
            <a:r>
              <a:rPr lang="ja-JP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霜垣</a:t>
            </a:r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 </a:t>
            </a:r>
            <a:r>
              <a:rPr lang="ja-JP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幸</a:t>
            </a:r>
            <a:r>
              <a:rPr lang="ja-JP" altLang="en-US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浩</a:t>
            </a:r>
            <a:r>
              <a:rPr lang="en-US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 </a:t>
            </a:r>
            <a:r>
              <a:rPr kumimoji="1" lang="ja-JP" altLang="en-US" sz="1600" dirty="0">
                <a:latin typeface="Segoe UI" panose="020B0502040204020203" pitchFamily="34" charset="0"/>
                <a:ea typeface="BIZ UDゴシック" panose="020B0400000000000000" pitchFamily="49" charset="-128"/>
              </a:rPr>
              <a:t>｜ 東京大学大学院</a:t>
            </a:r>
            <a:r>
              <a:rPr lang="ja-JP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工学系</a:t>
            </a:r>
            <a:r>
              <a:rPr lang="ja-JP" altLang="en-US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研究科 </a:t>
            </a:r>
            <a:r>
              <a:rPr lang="ja-JP" altLang="ja-JP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副研究科</a:t>
            </a:r>
            <a:r>
              <a:rPr lang="ja-JP" altLang="en-US" sz="1600" dirty="0">
                <a:effectLst/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長</a:t>
            </a:r>
            <a:endParaRPr lang="en-US" altLang="ja-JP" sz="1600" dirty="0">
              <a:solidFill>
                <a:schemeClr val="bg1"/>
              </a:solidFill>
              <a:latin typeface="Segoe UI" panose="020B0502040204020203" pitchFamily="34" charset="0"/>
              <a:ea typeface="BIZ UDゴシック" panose="020B0400000000000000" pitchFamily="49" charset="-128"/>
              <a:cs typeface="Courier New" panose="02070309020205020404" pitchFamily="49" charset="0"/>
            </a:endParaRPr>
          </a:p>
          <a:p>
            <a:endParaRPr lang="en-US" altLang="ja-JP" sz="1600" dirty="0">
              <a:solidFill>
                <a:schemeClr val="bg1"/>
              </a:solidFill>
              <a:latin typeface="Segoe UI" panose="020B0502040204020203" pitchFamily="34" charset="0"/>
              <a:ea typeface="BIZ UDゴシック" panose="020B0400000000000000" pitchFamily="49" charset="-128"/>
              <a:cs typeface="Courier New" panose="02070309020205020404" pitchFamily="49" charset="0"/>
            </a:endParaRPr>
          </a:p>
          <a:p>
            <a:r>
              <a:rPr lang="en-US" altLang="ja-JP" sz="16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BIZ UDゴシック" panose="020B0400000000000000" pitchFamily="49" charset="-128"/>
              </a:rPr>
              <a:t>		</a:t>
            </a:r>
            <a:r>
              <a:rPr lang="en-US" altLang="ja-JP" sz="1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BIZ UDゴシック" panose="020B0400000000000000" pitchFamily="49" charset="-128"/>
              </a:rPr>
              <a:t>※</a:t>
            </a:r>
            <a:r>
              <a:rPr lang="ja-JP" altLang="en-US" sz="1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BIZ UDゴシック" panose="020B0400000000000000" pitchFamily="49" charset="-128"/>
              </a:rPr>
              <a:t>プログラムは予告なく変更になる場合がございます</a:t>
            </a:r>
            <a:r>
              <a:rPr lang="ja-JP" altLang="en-US" sz="1400" b="0" i="0" dirty="0">
                <a:solidFill>
                  <a:schemeClr val="bg1"/>
                </a:solidFill>
                <a:latin typeface="Segoe UI" panose="020B0502040204020203" pitchFamily="34" charset="0"/>
                <a:ea typeface="BIZ UDゴシック" panose="020B0400000000000000" pitchFamily="49" charset="-128"/>
                <a:cs typeface="Courier New" panose="02070309020205020404" pitchFamily="49" charset="0"/>
              </a:rPr>
              <a:t>。</a:t>
            </a:r>
            <a:endParaRPr lang="en-US" altLang="ja-JP" sz="1600" b="0" i="0" dirty="0">
              <a:solidFill>
                <a:schemeClr val="bg1"/>
              </a:solidFill>
              <a:effectLst/>
              <a:latin typeface="Segoe UI" panose="020B0502040204020203" pitchFamily="34" charset="0"/>
              <a:ea typeface="BIZ UDゴシック" panose="020B0400000000000000" pitchFamily="49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36C7D4-7AD3-4249-948C-62585534357D}"/>
              </a:ext>
            </a:extLst>
          </p:cNvPr>
          <p:cNvSpPr txBox="1"/>
          <p:nvPr/>
        </p:nvSpPr>
        <p:spPr>
          <a:xfrm>
            <a:off x="47942" y="212567"/>
            <a:ext cx="1967945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プログラム</a:t>
            </a:r>
            <a:r>
              <a:rPr lang="ja-JP" altLang="en-US" sz="1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</a:t>
            </a:r>
            <a:r>
              <a:rPr kumimoji="1" lang="ja-JP" altLang="en-US" sz="1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予定</a:t>
            </a:r>
            <a:r>
              <a:rPr lang="ja-JP" altLang="en-US" sz="1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kumimoji="1" lang="ja-JP" altLang="en-US" sz="1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0259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3380</TotalTime>
  <Words>247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游ゴシック</vt:lpstr>
      <vt:lpstr>游ゴシック Light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石澤　剛</dc:creator>
  <cp:lastModifiedBy>石澤　剛</cp:lastModifiedBy>
  <cp:revision>80</cp:revision>
  <cp:lastPrinted>2021-09-14T07:01:16Z</cp:lastPrinted>
  <dcterms:created xsi:type="dcterms:W3CDTF">2021-07-14T02:21:35Z</dcterms:created>
  <dcterms:modified xsi:type="dcterms:W3CDTF">2021-10-28T05:34:09Z</dcterms:modified>
</cp:coreProperties>
</file>